
<file path=[Content_Types].xml><?xml version="1.0" encoding="utf-8"?>
<Types xmlns="http://schemas.openxmlformats.org/package/2006/content-types">
  <Default Extension="doc" ContentType="application/msword"/>
  <Default Extension="jpe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8" r:id="rId4"/>
    <p:sldId id="260" r:id="rId5"/>
    <p:sldId id="261" r:id="rId6"/>
    <p:sldId id="262" r:id="rId7"/>
    <p:sldId id="263" r:id="rId8"/>
    <p:sldId id="264"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491BA9-5E54-47F3-B60E-4C733713C52B}" type="doc">
      <dgm:prSet loTypeId="urn:microsoft.com/office/officeart/2018/2/layout/IconVerticalSolidList" loCatId="icon" qsTypeId="urn:microsoft.com/office/officeart/2005/8/quickstyle/simple1" qsCatId="simple" csTypeId="urn:microsoft.com/office/officeart/2018/5/colors/Iconchunking_neutralbg_accent2_2" csCatId="accent2" phldr="1"/>
      <dgm:spPr/>
      <dgm:t>
        <a:bodyPr/>
        <a:lstStyle/>
        <a:p>
          <a:endParaRPr lang="en-US"/>
        </a:p>
      </dgm:t>
    </dgm:pt>
    <dgm:pt modelId="{448BEB4F-2ABE-4F02-9354-EB89846B21BD}">
      <dgm:prSet/>
      <dgm:spPr/>
      <dgm:t>
        <a:bodyPr/>
        <a:lstStyle/>
        <a:p>
          <a:pPr>
            <a:lnSpc>
              <a:spcPct val="100000"/>
            </a:lnSpc>
          </a:pPr>
          <a:r>
            <a:rPr lang="en-US" b="0" i="0" dirty="0"/>
            <a:t>Explore dataset from Kaggle</a:t>
          </a:r>
          <a:endParaRPr lang="en-US" dirty="0"/>
        </a:p>
      </dgm:t>
    </dgm:pt>
    <dgm:pt modelId="{A580CF73-A08A-422C-BC93-EDF05F2CB070}" type="parTrans" cxnId="{27B7A83E-951A-4AC9-94DD-F9DF5900067B}">
      <dgm:prSet/>
      <dgm:spPr/>
      <dgm:t>
        <a:bodyPr/>
        <a:lstStyle/>
        <a:p>
          <a:endParaRPr lang="en-US"/>
        </a:p>
      </dgm:t>
    </dgm:pt>
    <dgm:pt modelId="{830212C4-8225-413F-A00C-BEBBB9CEEEF7}" type="sibTrans" cxnId="{27B7A83E-951A-4AC9-94DD-F9DF5900067B}">
      <dgm:prSet/>
      <dgm:spPr/>
      <dgm:t>
        <a:bodyPr/>
        <a:lstStyle/>
        <a:p>
          <a:endParaRPr lang="en-US"/>
        </a:p>
      </dgm:t>
    </dgm:pt>
    <dgm:pt modelId="{04E9EEF9-46C6-461B-A672-76C30BBD36DF}">
      <dgm:prSet/>
      <dgm:spPr/>
      <dgm:t>
        <a:bodyPr/>
        <a:lstStyle/>
        <a:p>
          <a:pPr>
            <a:lnSpc>
              <a:spcPct val="100000"/>
            </a:lnSpc>
          </a:pPr>
          <a:r>
            <a:rPr lang="en-US" b="0" i="0" dirty="0"/>
            <a:t>This dataset was created by combining datasets of rainfall, climate, and fertilizer data available for India.</a:t>
          </a:r>
          <a:endParaRPr lang="en-US" dirty="0"/>
        </a:p>
      </dgm:t>
    </dgm:pt>
    <dgm:pt modelId="{6159328D-1EB3-4426-B25D-82D72990A44D}" type="parTrans" cxnId="{D033ACB8-AF20-494C-B0A7-73F25FA72832}">
      <dgm:prSet/>
      <dgm:spPr/>
      <dgm:t>
        <a:bodyPr/>
        <a:lstStyle/>
        <a:p>
          <a:endParaRPr lang="en-US"/>
        </a:p>
      </dgm:t>
    </dgm:pt>
    <dgm:pt modelId="{BB9419BC-9616-4000-860F-4A4FC879E7FB}" type="sibTrans" cxnId="{D033ACB8-AF20-494C-B0A7-73F25FA72832}">
      <dgm:prSet/>
      <dgm:spPr/>
      <dgm:t>
        <a:bodyPr/>
        <a:lstStyle/>
        <a:p>
          <a:endParaRPr lang="en-US"/>
        </a:p>
      </dgm:t>
    </dgm:pt>
    <dgm:pt modelId="{E7252773-6208-4B1D-8849-85C43DB9D615}">
      <dgm:prSet/>
      <dgm:spPr/>
      <dgm:t>
        <a:bodyPr/>
        <a:lstStyle/>
        <a:p>
          <a:pPr>
            <a:lnSpc>
              <a:spcPct val="100000"/>
            </a:lnSpc>
          </a:pPr>
          <a:r>
            <a:rPr lang="en-US" b="0" i="0" dirty="0"/>
            <a:t>The collected data includes soil attributes</a:t>
          </a:r>
          <a:endParaRPr lang="en-US" dirty="0"/>
        </a:p>
      </dgm:t>
    </dgm:pt>
    <dgm:pt modelId="{43E442DC-1152-4370-BA07-AFFE715BCB30}" type="parTrans" cxnId="{D0D6C42F-0132-42B5-9E7B-3AA3C176A625}">
      <dgm:prSet/>
      <dgm:spPr/>
      <dgm:t>
        <a:bodyPr/>
        <a:lstStyle/>
        <a:p>
          <a:endParaRPr lang="en-US"/>
        </a:p>
      </dgm:t>
    </dgm:pt>
    <dgm:pt modelId="{6C6A6AE3-F67B-42C6-BA2A-720B9D43A9F0}" type="sibTrans" cxnId="{D0D6C42F-0132-42B5-9E7B-3AA3C176A625}">
      <dgm:prSet/>
      <dgm:spPr/>
      <dgm:t>
        <a:bodyPr/>
        <a:lstStyle/>
        <a:p>
          <a:endParaRPr lang="en-US"/>
        </a:p>
      </dgm:t>
    </dgm:pt>
    <dgm:pt modelId="{51924779-F051-4EAC-9E50-090B58B95975}">
      <dgm:prSet/>
      <dgm:spPr/>
      <dgm:t>
        <a:bodyPr/>
        <a:lstStyle/>
        <a:p>
          <a:pPr>
            <a:lnSpc>
              <a:spcPct val="100000"/>
            </a:lnSpc>
          </a:pPr>
          <a:r>
            <a:rPr lang="en-US" b="0" i="0"/>
            <a:t>pH</a:t>
          </a:r>
          <a:endParaRPr lang="en-US"/>
        </a:p>
      </dgm:t>
    </dgm:pt>
    <dgm:pt modelId="{58353608-0134-4BB2-8146-5EC02C5F0896}" type="parTrans" cxnId="{19BFB60F-5FC3-4381-817B-2A444B43524D}">
      <dgm:prSet/>
      <dgm:spPr/>
      <dgm:t>
        <a:bodyPr/>
        <a:lstStyle/>
        <a:p>
          <a:endParaRPr lang="en-US"/>
        </a:p>
      </dgm:t>
    </dgm:pt>
    <dgm:pt modelId="{DFB529B5-2033-4AE3-AA37-220AD3EEF955}" type="sibTrans" cxnId="{19BFB60F-5FC3-4381-817B-2A444B43524D}">
      <dgm:prSet/>
      <dgm:spPr/>
      <dgm:t>
        <a:bodyPr/>
        <a:lstStyle/>
        <a:p>
          <a:endParaRPr lang="en-US"/>
        </a:p>
      </dgm:t>
    </dgm:pt>
    <dgm:pt modelId="{7F13902D-2FC8-4466-B336-E6301ADE1862}">
      <dgm:prSet/>
      <dgm:spPr/>
      <dgm:t>
        <a:bodyPr/>
        <a:lstStyle/>
        <a:p>
          <a:pPr>
            <a:lnSpc>
              <a:spcPct val="100000"/>
            </a:lnSpc>
          </a:pPr>
          <a:r>
            <a:rPr lang="en-US" b="0" i="0"/>
            <a:t>Moisture</a:t>
          </a:r>
          <a:endParaRPr lang="en-US"/>
        </a:p>
      </dgm:t>
    </dgm:pt>
    <dgm:pt modelId="{7BB7EAEC-0639-4146-B459-AC6028A450C5}" type="parTrans" cxnId="{A78F740A-2BD4-42F7-9498-98C039470695}">
      <dgm:prSet/>
      <dgm:spPr/>
      <dgm:t>
        <a:bodyPr/>
        <a:lstStyle/>
        <a:p>
          <a:endParaRPr lang="en-US"/>
        </a:p>
      </dgm:t>
    </dgm:pt>
    <dgm:pt modelId="{BB4F8BA9-779A-4415-8121-D45C64D230CE}" type="sibTrans" cxnId="{A78F740A-2BD4-42F7-9498-98C039470695}">
      <dgm:prSet/>
      <dgm:spPr/>
      <dgm:t>
        <a:bodyPr/>
        <a:lstStyle/>
        <a:p>
          <a:endParaRPr lang="en-US"/>
        </a:p>
      </dgm:t>
    </dgm:pt>
    <dgm:pt modelId="{F7AA1309-5DF0-4326-A724-F5771B4619E0}">
      <dgm:prSet/>
      <dgm:spPr/>
      <dgm:t>
        <a:bodyPr/>
        <a:lstStyle/>
        <a:p>
          <a:pPr>
            <a:lnSpc>
              <a:spcPct val="100000"/>
            </a:lnSpc>
          </a:pPr>
          <a:r>
            <a:rPr lang="en-US" b="0" i="0"/>
            <a:t>Nutrient Levels –Nitrogen, Phosphorous, Potassium </a:t>
          </a:r>
          <a:endParaRPr lang="en-US"/>
        </a:p>
      </dgm:t>
    </dgm:pt>
    <dgm:pt modelId="{09DCEDB5-9CAE-45C8-B324-EAA6546DCE16}" type="parTrans" cxnId="{6FD4DA56-5A23-4BB0-B414-BA9640BBE155}">
      <dgm:prSet/>
      <dgm:spPr/>
      <dgm:t>
        <a:bodyPr/>
        <a:lstStyle/>
        <a:p>
          <a:endParaRPr lang="en-US"/>
        </a:p>
      </dgm:t>
    </dgm:pt>
    <dgm:pt modelId="{DC5A5847-4776-44E9-AB73-AEECF9E54ACC}" type="sibTrans" cxnId="{6FD4DA56-5A23-4BB0-B414-BA9640BBE155}">
      <dgm:prSet/>
      <dgm:spPr/>
      <dgm:t>
        <a:bodyPr/>
        <a:lstStyle/>
        <a:p>
          <a:endParaRPr lang="en-US"/>
        </a:p>
      </dgm:t>
    </dgm:pt>
    <dgm:pt modelId="{816C90F1-A264-4286-B72E-48C01E6E903D}">
      <dgm:prSet/>
      <dgm:spPr/>
      <dgm:t>
        <a:bodyPr/>
        <a:lstStyle/>
        <a:p>
          <a:pPr>
            <a:lnSpc>
              <a:spcPct val="100000"/>
            </a:lnSpc>
          </a:pPr>
          <a:r>
            <a:rPr lang="en-US" b="0" i="0"/>
            <a:t>climate data</a:t>
          </a:r>
          <a:endParaRPr lang="en-US"/>
        </a:p>
      </dgm:t>
    </dgm:pt>
    <dgm:pt modelId="{BA120693-CBAD-45AA-9A09-F21842BAF2A1}" type="parTrans" cxnId="{CF3EEAF0-C354-46A3-95AA-7CA9118E1681}">
      <dgm:prSet/>
      <dgm:spPr/>
      <dgm:t>
        <a:bodyPr/>
        <a:lstStyle/>
        <a:p>
          <a:endParaRPr lang="en-US"/>
        </a:p>
      </dgm:t>
    </dgm:pt>
    <dgm:pt modelId="{D08A51BC-EA6F-4A15-A675-52F15072A774}" type="sibTrans" cxnId="{CF3EEAF0-C354-46A3-95AA-7CA9118E1681}">
      <dgm:prSet/>
      <dgm:spPr/>
      <dgm:t>
        <a:bodyPr/>
        <a:lstStyle/>
        <a:p>
          <a:endParaRPr lang="en-US"/>
        </a:p>
      </dgm:t>
    </dgm:pt>
    <dgm:pt modelId="{D1832435-EB29-4532-A150-4894F2A100DE}">
      <dgm:prSet/>
      <dgm:spPr/>
      <dgm:t>
        <a:bodyPr/>
        <a:lstStyle/>
        <a:p>
          <a:pPr>
            <a:lnSpc>
              <a:spcPct val="100000"/>
            </a:lnSpc>
          </a:pPr>
          <a:r>
            <a:rPr lang="en-US" b="0" i="0"/>
            <a:t>Temperature</a:t>
          </a:r>
          <a:endParaRPr lang="en-US"/>
        </a:p>
      </dgm:t>
    </dgm:pt>
    <dgm:pt modelId="{6609FB45-7EE3-4A23-996B-F430A1F878DE}" type="parTrans" cxnId="{1F9C4CAC-CB8E-4F3B-B1BE-B6A8D110E690}">
      <dgm:prSet/>
      <dgm:spPr/>
      <dgm:t>
        <a:bodyPr/>
        <a:lstStyle/>
        <a:p>
          <a:endParaRPr lang="en-US"/>
        </a:p>
      </dgm:t>
    </dgm:pt>
    <dgm:pt modelId="{E6E3319C-194B-403E-853D-93C841FC4F5D}" type="sibTrans" cxnId="{1F9C4CAC-CB8E-4F3B-B1BE-B6A8D110E690}">
      <dgm:prSet/>
      <dgm:spPr/>
      <dgm:t>
        <a:bodyPr/>
        <a:lstStyle/>
        <a:p>
          <a:endParaRPr lang="en-US"/>
        </a:p>
      </dgm:t>
    </dgm:pt>
    <dgm:pt modelId="{722D35AD-70ED-43D4-8D0F-C4FD61675432}">
      <dgm:prSet/>
      <dgm:spPr/>
      <dgm:t>
        <a:bodyPr/>
        <a:lstStyle/>
        <a:p>
          <a:pPr>
            <a:lnSpc>
              <a:spcPct val="100000"/>
            </a:lnSpc>
          </a:pPr>
          <a:r>
            <a:rPr lang="en-US" b="0" i="0"/>
            <a:t>Rainfall</a:t>
          </a:r>
          <a:endParaRPr lang="en-US"/>
        </a:p>
      </dgm:t>
    </dgm:pt>
    <dgm:pt modelId="{FAE53274-4E5B-447F-9738-ACC50A780A20}" type="parTrans" cxnId="{BE61884F-FB1D-444F-8272-A814C6856816}">
      <dgm:prSet/>
      <dgm:spPr/>
      <dgm:t>
        <a:bodyPr/>
        <a:lstStyle/>
        <a:p>
          <a:endParaRPr lang="en-US"/>
        </a:p>
      </dgm:t>
    </dgm:pt>
    <dgm:pt modelId="{D40733FB-3B30-4507-AEE4-D2F6D01A1FCF}" type="sibTrans" cxnId="{BE61884F-FB1D-444F-8272-A814C6856816}">
      <dgm:prSet/>
      <dgm:spPr/>
      <dgm:t>
        <a:bodyPr/>
        <a:lstStyle/>
        <a:p>
          <a:endParaRPr lang="en-US"/>
        </a:p>
      </dgm:t>
    </dgm:pt>
    <dgm:pt modelId="{ECED199D-7339-4F8B-B611-7EBE7E42373A}">
      <dgm:prSet/>
      <dgm:spPr/>
      <dgm:t>
        <a:bodyPr/>
        <a:lstStyle/>
        <a:p>
          <a:pPr>
            <a:lnSpc>
              <a:spcPct val="100000"/>
            </a:lnSpc>
          </a:pPr>
          <a:r>
            <a:rPr lang="en-US" b="0" i="0"/>
            <a:t>Humidity</a:t>
          </a:r>
          <a:endParaRPr lang="en-US"/>
        </a:p>
      </dgm:t>
    </dgm:pt>
    <dgm:pt modelId="{9E1477F6-1D9C-4EE4-B280-206D8F14C92D}" type="parTrans" cxnId="{C3F09B31-BD6A-4E27-BD6A-E56ED5CE3D45}">
      <dgm:prSet/>
      <dgm:spPr/>
      <dgm:t>
        <a:bodyPr/>
        <a:lstStyle/>
        <a:p>
          <a:endParaRPr lang="en-US"/>
        </a:p>
      </dgm:t>
    </dgm:pt>
    <dgm:pt modelId="{CC6BA17C-6389-421A-88DD-DE7B25AB5EF8}" type="sibTrans" cxnId="{C3F09B31-BD6A-4E27-BD6A-E56ED5CE3D45}">
      <dgm:prSet/>
      <dgm:spPr/>
      <dgm:t>
        <a:bodyPr/>
        <a:lstStyle/>
        <a:p>
          <a:endParaRPr lang="en-US"/>
        </a:p>
      </dgm:t>
    </dgm:pt>
    <dgm:pt modelId="{2193E215-41AE-47B3-8F91-977D2E73AF9B}" type="pres">
      <dgm:prSet presAssocID="{49491BA9-5E54-47F3-B60E-4C733713C52B}" presName="root" presStyleCnt="0">
        <dgm:presLayoutVars>
          <dgm:dir/>
          <dgm:resizeHandles val="exact"/>
        </dgm:presLayoutVars>
      </dgm:prSet>
      <dgm:spPr/>
    </dgm:pt>
    <dgm:pt modelId="{0653A99F-9ABC-44FE-9D59-33174626C857}" type="pres">
      <dgm:prSet presAssocID="{448BEB4F-2ABE-4F02-9354-EB89846B21BD}" presName="compNode" presStyleCnt="0"/>
      <dgm:spPr/>
    </dgm:pt>
    <dgm:pt modelId="{3D5DCB43-E31E-47CA-8593-4C776307CC3E}" type="pres">
      <dgm:prSet presAssocID="{448BEB4F-2ABE-4F02-9354-EB89846B21BD}" presName="bgRect" presStyleLbl="bgShp" presStyleIdx="0" presStyleCnt="4" custLinFactNeighborX="-3142" custLinFactNeighborY="-3604"/>
      <dgm:spPr/>
    </dgm:pt>
    <dgm:pt modelId="{E344843E-E249-4747-AE24-6405C68DD7AC}" type="pres">
      <dgm:prSet presAssocID="{448BEB4F-2ABE-4F02-9354-EB89846B21B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gnifying glass"/>
        </a:ext>
      </dgm:extLst>
    </dgm:pt>
    <dgm:pt modelId="{3C015232-4326-484E-800C-87244B855F07}" type="pres">
      <dgm:prSet presAssocID="{448BEB4F-2ABE-4F02-9354-EB89846B21BD}" presName="spaceRect" presStyleCnt="0"/>
      <dgm:spPr/>
    </dgm:pt>
    <dgm:pt modelId="{4778FAD0-E246-4D70-9D94-B480F001B5F8}" type="pres">
      <dgm:prSet presAssocID="{448BEB4F-2ABE-4F02-9354-EB89846B21BD}" presName="parTx" presStyleLbl="revTx" presStyleIdx="0" presStyleCnt="6">
        <dgm:presLayoutVars>
          <dgm:chMax val="0"/>
          <dgm:chPref val="0"/>
        </dgm:presLayoutVars>
      </dgm:prSet>
      <dgm:spPr/>
    </dgm:pt>
    <dgm:pt modelId="{2563A890-41F1-4794-AC85-AF266C08D954}" type="pres">
      <dgm:prSet presAssocID="{830212C4-8225-413F-A00C-BEBBB9CEEEF7}" presName="sibTrans" presStyleCnt="0"/>
      <dgm:spPr/>
    </dgm:pt>
    <dgm:pt modelId="{941D8896-9C09-47C9-9C17-50400B8A650B}" type="pres">
      <dgm:prSet presAssocID="{04E9EEF9-46C6-461B-A672-76C30BBD36DF}" presName="compNode" presStyleCnt="0"/>
      <dgm:spPr/>
    </dgm:pt>
    <dgm:pt modelId="{EA2C2509-89C0-439E-BD80-F98E6AA3B28D}" type="pres">
      <dgm:prSet presAssocID="{04E9EEF9-46C6-461B-A672-76C30BBD36DF}" presName="bgRect" presStyleLbl="bgShp" presStyleIdx="1" presStyleCnt="4"/>
      <dgm:spPr/>
    </dgm:pt>
    <dgm:pt modelId="{0C87B90A-4CD5-40BC-9252-2784D6794AE8}" type="pres">
      <dgm:prSet presAssocID="{04E9EEF9-46C6-461B-A672-76C30BBD36D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Rainy scene"/>
        </a:ext>
      </dgm:extLst>
    </dgm:pt>
    <dgm:pt modelId="{542460E1-4CCB-4B4D-9E24-FED02534E2E2}" type="pres">
      <dgm:prSet presAssocID="{04E9EEF9-46C6-461B-A672-76C30BBD36DF}" presName="spaceRect" presStyleCnt="0"/>
      <dgm:spPr/>
    </dgm:pt>
    <dgm:pt modelId="{7C0553F8-BDF9-4862-B4D3-5284EB8AAEBC}" type="pres">
      <dgm:prSet presAssocID="{04E9EEF9-46C6-461B-A672-76C30BBD36DF}" presName="parTx" presStyleLbl="revTx" presStyleIdx="1" presStyleCnt="6">
        <dgm:presLayoutVars>
          <dgm:chMax val="0"/>
          <dgm:chPref val="0"/>
        </dgm:presLayoutVars>
      </dgm:prSet>
      <dgm:spPr/>
    </dgm:pt>
    <dgm:pt modelId="{427D3E7D-4BE3-40F2-B542-AB1EFD010F13}" type="pres">
      <dgm:prSet presAssocID="{BB9419BC-9616-4000-860F-4A4FC879E7FB}" presName="sibTrans" presStyleCnt="0"/>
      <dgm:spPr/>
    </dgm:pt>
    <dgm:pt modelId="{81A1D8E8-66D9-4FAA-8A5B-48A1C282FA4E}" type="pres">
      <dgm:prSet presAssocID="{E7252773-6208-4B1D-8849-85C43DB9D615}" presName="compNode" presStyleCnt="0"/>
      <dgm:spPr/>
    </dgm:pt>
    <dgm:pt modelId="{E8BC3945-42F4-4493-A9B3-11041476CCED}" type="pres">
      <dgm:prSet presAssocID="{E7252773-6208-4B1D-8849-85C43DB9D615}" presName="bgRect" presStyleLbl="bgShp" presStyleIdx="2" presStyleCnt="4"/>
      <dgm:spPr/>
    </dgm:pt>
    <dgm:pt modelId="{5D120037-D689-4FDB-9F90-C8F74FDB1B69}" type="pres">
      <dgm:prSet presAssocID="{E7252773-6208-4B1D-8849-85C43DB9D61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ain"/>
        </a:ext>
      </dgm:extLst>
    </dgm:pt>
    <dgm:pt modelId="{B29828DC-1E8E-42E8-A6D8-8FE65CDB3B0C}" type="pres">
      <dgm:prSet presAssocID="{E7252773-6208-4B1D-8849-85C43DB9D615}" presName="spaceRect" presStyleCnt="0"/>
      <dgm:spPr/>
    </dgm:pt>
    <dgm:pt modelId="{C1868B59-C5AB-4BD6-95CD-ECD9802B06B8}" type="pres">
      <dgm:prSet presAssocID="{E7252773-6208-4B1D-8849-85C43DB9D615}" presName="parTx" presStyleLbl="revTx" presStyleIdx="2" presStyleCnt="6">
        <dgm:presLayoutVars>
          <dgm:chMax val="0"/>
          <dgm:chPref val="0"/>
        </dgm:presLayoutVars>
      </dgm:prSet>
      <dgm:spPr/>
    </dgm:pt>
    <dgm:pt modelId="{6A9F019F-C201-4F2A-B2A1-300DB4A15401}" type="pres">
      <dgm:prSet presAssocID="{E7252773-6208-4B1D-8849-85C43DB9D615}" presName="desTx" presStyleLbl="revTx" presStyleIdx="3" presStyleCnt="6">
        <dgm:presLayoutVars/>
      </dgm:prSet>
      <dgm:spPr/>
    </dgm:pt>
    <dgm:pt modelId="{9FA5F8B6-0CB4-480E-8971-85CA85C7DB22}" type="pres">
      <dgm:prSet presAssocID="{6C6A6AE3-F67B-42C6-BA2A-720B9D43A9F0}" presName="sibTrans" presStyleCnt="0"/>
      <dgm:spPr/>
    </dgm:pt>
    <dgm:pt modelId="{D98706E3-FBC2-4B20-A482-0661468F7AC5}" type="pres">
      <dgm:prSet presAssocID="{816C90F1-A264-4286-B72E-48C01E6E903D}" presName="compNode" presStyleCnt="0"/>
      <dgm:spPr/>
    </dgm:pt>
    <dgm:pt modelId="{59F0268A-07A6-4A6E-8BA9-DA80C2275F34}" type="pres">
      <dgm:prSet presAssocID="{816C90F1-A264-4286-B72E-48C01E6E903D}" presName="bgRect" presStyleLbl="bgShp" presStyleIdx="3" presStyleCnt="4"/>
      <dgm:spPr/>
    </dgm:pt>
    <dgm:pt modelId="{8AC3F402-2B1A-44DA-94D6-3A3648A0E5D1}" type="pres">
      <dgm:prSet presAssocID="{816C90F1-A264-4286-B72E-48C01E6E903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hermometer"/>
        </a:ext>
      </dgm:extLst>
    </dgm:pt>
    <dgm:pt modelId="{4F471F69-B968-418A-A110-01EF217CB45D}" type="pres">
      <dgm:prSet presAssocID="{816C90F1-A264-4286-B72E-48C01E6E903D}" presName="spaceRect" presStyleCnt="0"/>
      <dgm:spPr/>
    </dgm:pt>
    <dgm:pt modelId="{B8E3F31B-F033-4551-94D4-A4F842F2691A}" type="pres">
      <dgm:prSet presAssocID="{816C90F1-A264-4286-B72E-48C01E6E903D}" presName="parTx" presStyleLbl="revTx" presStyleIdx="4" presStyleCnt="6">
        <dgm:presLayoutVars>
          <dgm:chMax val="0"/>
          <dgm:chPref val="0"/>
        </dgm:presLayoutVars>
      </dgm:prSet>
      <dgm:spPr/>
    </dgm:pt>
    <dgm:pt modelId="{D46A03B1-6C54-4F54-B04B-6D17D50B66D0}" type="pres">
      <dgm:prSet presAssocID="{816C90F1-A264-4286-B72E-48C01E6E903D}" presName="desTx" presStyleLbl="revTx" presStyleIdx="5" presStyleCnt="6">
        <dgm:presLayoutVars/>
      </dgm:prSet>
      <dgm:spPr/>
    </dgm:pt>
  </dgm:ptLst>
  <dgm:cxnLst>
    <dgm:cxn modelId="{854E9100-24E9-4536-A53E-1DAD0E4EA5DF}" type="presOf" srcId="{7F13902D-2FC8-4466-B336-E6301ADE1862}" destId="{6A9F019F-C201-4F2A-B2A1-300DB4A15401}" srcOrd="0" destOrd="1" presId="urn:microsoft.com/office/officeart/2018/2/layout/IconVerticalSolidList"/>
    <dgm:cxn modelId="{A78F740A-2BD4-42F7-9498-98C039470695}" srcId="{E7252773-6208-4B1D-8849-85C43DB9D615}" destId="{7F13902D-2FC8-4466-B336-E6301ADE1862}" srcOrd="1" destOrd="0" parTransId="{7BB7EAEC-0639-4146-B459-AC6028A450C5}" sibTransId="{BB4F8BA9-779A-4415-8121-D45C64D230CE}"/>
    <dgm:cxn modelId="{8723F10A-1570-423A-9EA0-19018A2072CF}" type="presOf" srcId="{448BEB4F-2ABE-4F02-9354-EB89846B21BD}" destId="{4778FAD0-E246-4D70-9D94-B480F001B5F8}" srcOrd="0" destOrd="0" presId="urn:microsoft.com/office/officeart/2018/2/layout/IconVerticalSolidList"/>
    <dgm:cxn modelId="{19BFB60F-5FC3-4381-817B-2A444B43524D}" srcId="{E7252773-6208-4B1D-8849-85C43DB9D615}" destId="{51924779-F051-4EAC-9E50-090B58B95975}" srcOrd="0" destOrd="0" parTransId="{58353608-0134-4BB2-8146-5EC02C5F0896}" sibTransId="{DFB529B5-2033-4AE3-AA37-220AD3EEF955}"/>
    <dgm:cxn modelId="{60DAA826-699A-4B4B-A176-0AD37FD116B5}" type="presOf" srcId="{49491BA9-5E54-47F3-B60E-4C733713C52B}" destId="{2193E215-41AE-47B3-8F91-977D2E73AF9B}" srcOrd="0" destOrd="0" presId="urn:microsoft.com/office/officeart/2018/2/layout/IconVerticalSolidList"/>
    <dgm:cxn modelId="{D0D6C42F-0132-42B5-9E7B-3AA3C176A625}" srcId="{49491BA9-5E54-47F3-B60E-4C733713C52B}" destId="{E7252773-6208-4B1D-8849-85C43DB9D615}" srcOrd="2" destOrd="0" parTransId="{43E442DC-1152-4370-BA07-AFFE715BCB30}" sibTransId="{6C6A6AE3-F67B-42C6-BA2A-720B9D43A9F0}"/>
    <dgm:cxn modelId="{C3F09B31-BD6A-4E27-BD6A-E56ED5CE3D45}" srcId="{816C90F1-A264-4286-B72E-48C01E6E903D}" destId="{ECED199D-7339-4F8B-B611-7EBE7E42373A}" srcOrd="2" destOrd="0" parTransId="{9E1477F6-1D9C-4EE4-B280-206D8F14C92D}" sibTransId="{CC6BA17C-6389-421A-88DD-DE7B25AB5EF8}"/>
    <dgm:cxn modelId="{27B7A83E-951A-4AC9-94DD-F9DF5900067B}" srcId="{49491BA9-5E54-47F3-B60E-4C733713C52B}" destId="{448BEB4F-2ABE-4F02-9354-EB89846B21BD}" srcOrd="0" destOrd="0" parTransId="{A580CF73-A08A-422C-BC93-EDF05F2CB070}" sibTransId="{830212C4-8225-413F-A00C-BEBBB9CEEEF7}"/>
    <dgm:cxn modelId="{BE61884F-FB1D-444F-8272-A814C6856816}" srcId="{816C90F1-A264-4286-B72E-48C01E6E903D}" destId="{722D35AD-70ED-43D4-8D0F-C4FD61675432}" srcOrd="1" destOrd="0" parTransId="{FAE53274-4E5B-447F-9738-ACC50A780A20}" sibTransId="{D40733FB-3B30-4507-AEE4-D2F6D01A1FCF}"/>
    <dgm:cxn modelId="{78C6FC70-009D-437F-B72E-A4E87D4A2BE6}" type="presOf" srcId="{51924779-F051-4EAC-9E50-090B58B95975}" destId="{6A9F019F-C201-4F2A-B2A1-300DB4A15401}" srcOrd="0" destOrd="0" presId="urn:microsoft.com/office/officeart/2018/2/layout/IconVerticalSolidList"/>
    <dgm:cxn modelId="{78727D53-64B0-4E38-A274-45502A41C455}" type="presOf" srcId="{04E9EEF9-46C6-461B-A672-76C30BBD36DF}" destId="{7C0553F8-BDF9-4862-B4D3-5284EB8AAEBC}" srcOrd="0" destOrd="0" presId="urn:microsoft.com/office/officeart/2018/2/layout/IconVerticalSolidList"/>
    <dgm:cxn modelId="{B8BB2B74-20DE-494D-9DE6-5F2F358ACAA6}" type="presOf" srcId="{E7252773-6208-4B1D-8849-85C43DB9D615}" destId="{C1868B59-C5AB-4BD6-95CD-ECD9802B06B8}" srcOrd="0" destOrd="0" presId="urn:microsoft.com/office/officeart/2018/2/layout/IconVerticalSolidList"/>
    <dgm:cxn modelId="{6FD4DA56-5A23-4BB0-B414-BA9640BBE155}" srcId="{E7252773-6208-4B1D-8849-85C43DB9D615}" destId="{F7AA1309-5DF0-4326-A724-F5771B4619E0}" srcOrd="2" destOrd="0" parTransId="{09DCEDB5-9CAE-45C8-B324-EAA6546DCE16}" sibTransId="{DC5A5847-4776-44E9-AB73-AEECF9E54ACC}"/>
    <dgm:cxn modelId="{80F88A8B-5485-4467-90A7-4B6E1891304D}" type="presOf" srcId="{816C90F1-A264-4286-B72E-48C01E6E903D}" destId="{B8E3F31B-F033-4551-94D4-A4F842F2691A}" srcOrd="0" destOrd="0" presId="urn:microsoft.com/office/officeart/2018/2/layout/IconVerticalSolidList"/>
    <dgm:cxn modelId="{D8C69CA3-BD92-477B-BDD0-D97655F2F780}" type="presOf" srcId="{ECED199D-7339-4F8B-B611-7EBE7E42373A}" destId="{D46A03B1-6C54-4F54-B04B-6D17D50B66D0}" srcOrd="0" destOrd="2" presId="urn:microsoft.com/office/officeart/2018/2/layout/IconVerticalSolidList"/>
    <dgm:cxn modelId="{1F9C4CAC-CB8E-4F3B-B1BE-B6A8D110E690}" srcId="{816C90F1-A264-4286-B72E-48C01E6E903D}" destId="{D1832435-EB29-4532-A150-4894F2A100DE}" srcOrd="0" destOrd="0" parTransId="{6609FB45-7EE3-4A23-996B-F430A1F878DE}" sibTransId="{E6E3319C-194B-403E-853D-93C841FC4F5D}"/>
    <dgm:cxn modelId="{5E0102AD-53F6-46FC-909A-2D3F97AFB72B}" type="presOf" srcId="{D1832435-EB29-4532-A150-4894F2A100DE}" destId="{D46A03B1-6C54-4F54-B04B-6D17D50B66D0}" srcOrd="0" destOrd="0" presId="urn:microsoft.com/office/officeart/2018/2/layout/IconVerticalSolidList"/>
    <dgm:cxn modelId="{FE63E7B5-8218-4495-A904-C63A08463ADC}" type="presOf" srcId="{722D35AD-70ED-43D4-8D0F-C4FD61675432}" destId="{D46A03B1-6C54-4F54-B04B-6D17D50B66D0}" srcOrd="0" destOrd="1" presId="urn:microsoft.com/office/officeart/2018/2/layout/IconVerticalSolidList"/>
    <dgm:cxn modelId="{D033ACB8-AF20-494C-B0A7-73F25FA72832}" srcId="{49491BA9-5E54-47F3-B60E-4C733713C52B}" destId="{04E9EEF9-46C6-461B-A672-76C30BBD36DF}" srcOrd="1" destOrd="0" parTransId="{6159328D-1EB3-4426-B25D-82D72990A44D}" sibTransId="{BB9419BC-9616-4000-860F-4A4FC879E7FB}"/>
    <dgm:cxn modelId="{CF3EEAF0-C354-46A3-95AA-7CA9118E1681}" srcId="{49491BA9-5E54-47F3-B60E-4C733713C52B}" destId="{816C90F1-A264-4286-B72E-48C01E6E903D}" srcOrd="3" destOrd="0" parTransId="{BA120693-CBAD-45AA-9A09-F21842BAF2A1}" sibTransId="{D08A51BC-EA6F-4A15-A675-52F15072A774}"/>
    <dgm:cxn modelId="{481346F1-1A1B-41B0-9761-B0706AED0119}" type="presOf" srcId="{F7AA1309-5DF0-4326-A724-F5771B4619E0}" destId="{6A9F019F-C201-4F2A-B2A1-300DB4A15401}" srcOrd="0" destOrd="2" presId="urn:microsoft.com/office/officeart/2018/2/layout/IconVerticalSolidList"/>
    <dgm:cxn modelId="{8B1385A0-88AE-40CE-924C-4E269583CDC9}" type="presParOf" srcId="{2193E215-41AE-47B3-8F91-977D2E73AF9B}" destId="{0653A99F-9ABC-44FE-9D59-33174626C857}" srcOrd="0" destOrd="0" presId="urn:microsoft.com/office/officeart/2018/2/layout/IconVerticalSolidList"/>
    <dgm:cxn modelId="{7DCE5470-2952-4D3B-B742-2B43AF661F71}" type="presParOf" srcId="{0653A99F-9ABC-44FE-9D59-33174626C857}" destId="{3D5DCB43-E31E-47CA-8593-4C776307CC3E}" srcOrd="0" destOrd="0" presId="urn:microsoft.com/office/officeart/2018/2/layout/IconVerticalSolidList"/>
    <dgm:cxn modelId="{C6819857-C7DC-4F9E-9780-2D5C4C9B7601}" type="presParOf" srcId="{0653A99F-9ABC-44FE-9D59-33174626C857}" destId="{E344843E-E249-4747-AE24-6405C68DD7AC}" srcOrd="1" destOrd="0" presId="urn:microsoft.com/office/officeart/2018/2/layout/IconVerticalSolidList"/>
    <dgm:cxn modelId="{B014C8D6-3F0A-44A7-83BA-9B8375062D57}" type="presParOf" srcId="{0653A99F-9ABC-44FE-9D59-33174626C857}" destId="{3C015232-4326-484E-800C-87244B855F07}" srcOrd="2" destOrd="0" presId="urn:microsoft.com/office/officeart/2018/2/layout/IconVerticalSolidList"/>
    <dgm:cxn modelId="{9435C1A2-9292-42EA-8A92-1D540E30B0B9}" type="presParOf" srcId="{0653A99F-9ABC-44FE-9D59-33174626C857}" destId="{4778FAD0-E246-4D70-9D94-B480F001B5F8}" srcOrd="3" destOrd="0" presId="urn:microsoft.com/office/officeart/2018/2/layout/IconVerticalSolidList"/>
    <dgm:cxn modelId="{7FA619E4-B387-4A96-B04F-5F7B232E23EC}" type="presParOf" srcId="{2193E215-41AE-47B3-8F91-977D2E73AF9B}" destId="{2563A890-41F1-4794-AC85-AF266C08D954}" srcOrd="1" destOrd="0" presId="urn:microsoft.com/office/officeart/2018/2/layout/IconVerticalSolidList"/>
    <dgm:cxn modelId="{D3AB2EBD-E4D5-4AF4-80A2-E553A03A1EF7}" type="presParOf" srcId="{2193E215-41AE-47B3-8F91-977D2E73AF9B}" destId="{941D8896-9C09-47C9-9C17-50400B8A650B}" srcOrd="2" destOrd="0" presId="urn:microsoft.com/office/officeart/2018/2/layout/IconVerticalSolidList"/>
    <dgm:cxn modelId="{2B01749F-A396-4EEC-8702-842CC50A8512}" type="presParOf" srcId="{941D8896-9C09-47C9-9C17-50400B8A650B}" destId="{EA2C2509-89C0-439E-BD80-F98E6AA3B28D}" srcOrd="0" destOrd="0" presId="urn:microsoft.com/office/officeart/2018/2/layout/IconVerticalSolidList"/>
    <dgm:cxn modelId="{9550C317-801B-4522-96F7-A2A4B2A910E8}" type="presParOf" srcId="{941D8896-9C09-47C9-9C17-50400B8A650B}" destId="{0C87B90A-4CD5-40BC-9252-2784D6794AE8}" srcOrd="1" destOrd="0" presId="urn:microsoft.com/office/officeart/2018/2/layout/IconVerticalSolidList"/>
    <dgm:cxn modelId="{BB8E05D4-AC54-4AAC-836B-A40B4F30D773}" type="presParOf" srcId="{941D8896-9C09-47C9-9C17-50400B8A650B}" destId="{542460E1-4CCB-4B4D-9E24-FED02534E2E2}" srcOrd="2" destOrd="0" presId="urn:microsoft.com/office/officeart/2018/2/layout/IconVerticalSolidList"/>
    <dgm:cxn modelId="{5E6E65BD-4C1C-4082-BFF2-8DABA9AC3298}" type="presParOf" srcId="{941D8896-9C09-47C9-9C17-50400B8A650B}" destId="{7C0553F8-BDF9-4862-B4D3-5284EB8AAEBC}" srcOrd="3" destOrd="0" presId="urn:microsoft.com/office/officeart/2018/2/layout/IconVerticalSolidList"/>
    <dgm:cxn modelId="{75050FD7-0D5D-4467-93B7-83DF0BD35BE8}" type="presParOf" srcId="{2193E215-41AE-47B3-8F91-977D2E73AF9B}" destId="{427D3E7D-4BE3-40F2-B542-AB1EFD010F13}" srcOrd="3" destOrd="0" presId="urn:microsoft.com/office/officeart/2018/2/layout/IconVerticalSolidList"/>
    <dgm:cxn modelId="{44414011-6D3E-465F-BEF7-3D25B7D53127}" type="presParOf" srcId="{2193E215-41AE-47B3-8F91-977D2E73AF9B}" destId="{81A1D8E8-66D9-4FAA-8A5B-48A1C282FA4E}" srcOrd="4" destOrd="0" presId="urn:microsoft.com/office/officeart/2018/2/layout/IconVerticalSolidList"/>
    <dgm:cxn modelId="{948FD713-CFA1-4F0D-BF9A-74B1CDDB2A40}" type="presParOf" srcId="{81A1D8E8-66D9-4FAA-8A5B-48A1C282FA4E}" destId="{E8BC3945-42F4-4493-A9B3-11041476CCED}" srcOrd="0" destOrd="0" presId="urn:microsoft.com/office/officeart/2018/2/layout/IconVerticalSolidList"/>
    <dgm:cxn modelId="{79C10BBE-B271-409B-B4FC-1AD4B7B40021}" type="presParOf" srcId="{81A1D8E8-66D9-4FAA-8A5B-48A1C282FA4E}" destId="{5D120037-D689-4FDB-9F90-C8F74FDB1B69}" srcOrd="1" destOrd="0" presId="urn:microsoft.com/office/officeart/2018/2/layout/IconVerticalSolidList"/>
    <dgm:cxn modelId="{1E63E777-8BD8-4997-AB17-B98EA5EB8010}" type="presParOf" srcId="{81A1D8E8-66D9-4FAA-8A5B-48A1C282FA4E}" destId="{B29828DC-1E8E-42E8-A6D8-8FE65CDB3B0C}" srcOrd="2" destOrd="0" presId="urn:microsoft.com/office/officeart/2018/2/layout/IconVerticalSolidList"/>
    <dgm:cxn modelId="{050318ED-9FAD-4DAB-8CAA-413903575412}" type="presParOf" srcId="{81A1D8E8-66D9-4FAA-8A5B-48A1C282FA4E}" destId="{C1868B59-C5AB-4BD6-95CD-ECD9802B06B8}" srcOrd="3" destOrd="0" presId="urn:microsoft.com/office/officeart/2018/2/layout/IconVerticalSolidList"/>
    <dgm:cxn modelId="{CB95DC7E-C43A-4645-A287-95D5425131CA}" type="presParOf" srcId="{81A1D8E8-66D9-4FAA-8A5B-48A1C282FA4E}" destId="{6A9F019F-C201-4F2A-B2A1-300DB4A15401}" srcOrd="4" destOrd="0" presId="urn:microsoft.com/office/officeart/2018/2/layout/IconVerticalSolidList"/>
    <dgm:cxn modelId="{F09C5702-B22B-4818-8607-C35D895EAF9D}" type="presParOf" srcId="{2193E215-41AE-47B3-8F91-977D2E73AF9B}" destId="{9FA5F8B6-0CB4-480E-8971-85CA85C7DB22}" srcOrd="5" destOrd="0" presId="urn:microsoft.com/office/officeart/2018/2/layout/IconVerticalSolidList"/>
    <dgm:cxn modelId="{4D80132D-4AC3-4228-B0EC-3C021CA4921E}" type="presParOf" srcId="{2193E215-41AE-47B3-8F91-977D2E73AF9B}" destId="{D98706E3-FBC2-4B20-A482-0661468F7AC5}" srcOrd="6" destOrd="0" presId="urn:microsoft.com/office/officeart/2018/2/layout/IconVerticalSolidList"/>
    <dgm:cxn modelId="{29337B53-9A69-44DD-8EF9-025EA763670A}" type="presParOf" srcId="{D98706E3-FBC2-4B20-A482-0661468F7AC5}" destId="{59F0268A-07A6-4A6E-8BA9-DA80C2275F34}" srcOrd="0" destOrd="0" presId="urn:microsoft.com/office/officeart/2018/2/layout/IconVerticalSolidList"/>
    <dgm:cxn modelId="{0FB098F8-1254-4228-9B0A-A92E36F816E7}" type="presParOf" srcId="{D98706E3-FBC2-4B20-A482-0661468F7AC5}" destId="{8AC3F402-2B1A-44DA-94D6-3A3648A0E5D1}" srcOrd="1" destOrd="0" presId="urn:microsoft.com/office/officeart/2018/2/layout/IconVerticalSolidList"/>
    <dgm:cxn modelId="{B29FFA56-801D-461F-B2EE-CAAC4C293FF5}" type="presParOf" srcId="{D98706E3-FBC2-4B20-A482-0661468F7AC5}" destId="{4F471F69-B968-418A-A110-01EF217CB45D}" srcOrd="2" destOrd="0" presId="urn:microsoft.com/office/officeart/2018/2/layout/IconVerticalSolidList"/>
    <dgm:cxn modelId="{229AD852-76DC-4851-BE53-E20948A74E3C}" type="presParOf" srcId="{D98706E3-FBC2-4B20-A482-0661468F7AC5}" destId="{B8E3F31B-F033-4551-94D4-A4F842F2691A}" srcOrd="3" destOrd="0" presId="urn:microsoft.com/office/officeart/2018/2/layout/IconVerticalSolidList"/>
    <dgm:cxn modelId="{78A20213-D7A1-4784-99A6-5BB7F405735C}" type="presParOf" srcId="{D98706E3-FBC2-4B20-A482-0661468F7AC5}" destId="{D46A03B1-6C54-4F54-B04B-6D17D50B66D0}"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5DCB43-E31E-47CA-8593-4C776307CC3E}">
      <dsp:nvSpPr>
        <dsp:cNvPr id="0" name=""/>
        <dsp:cNvSpPr/>
      </dsp:nvSpPr>
      <dsp:spPr>
        <a:xfrm>
          <a:off x="0" y="0"/>
          <a:ext cx="5605852" cy="88181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44843E-E249-4747-AE24-6405C68DD7AC}">
      <dsp:nvSpPr>
        <dsp:cNvPr id="0" name=""/>
        <dsp:cNvSpPr/>
      </dsp:nvSpPr>
      <dsp:spPr>
        <a:xfrm>
          <a:off x="266748" y="202196"/>
          <a:ext cx="484996" cy="48499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4778FAD0-E246-4D70-9D94-B480F001B5F8}">
      <dsp:nvSpPr>
        <dsp:cNvPr id="0" name=""/>
        <dsp:cNvSpPr/>
      </dsp:nvSpPr>
      <dsp:spPr>
        <a:xfrm>
          <a:off x="1018492" y="3788"/>
          <a:ext cx="4586363" cy="881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25" tIns="93325" rIns="93325" bIns="93325" numCol="1" spcCol="1270" anchor="ctr" anchorCtr="0">
          <a:noAutofit/>
        </a:bodyPr>
        <a:lstStyle/>
        <a:p>
          <a:pPr marL="0" lvl="0" indent="0" algn="l" defTabSz="622300">
            <a:lnSpc>
              <a:spcPct val="100000"/>
            </a:lnSpc>
            <a:spcBef>
              <a:spcPct val="0"/>
            </a:spcBef>
            <a:spcAft>
              <a:spcPct val="35000"/>
            </a:spcAft>
            <a:buNone/>
          </a:pPr>
          <a:r>
            <a:rPr lang="en-US" sz="1400" b="0" i="0" kern="1200" dirty="0"/>
            <a:t>Explore dataset from Kaggle</a:t>
          </a:r>
          <a:endParaRPr lang="en-US" sz="1400" kern="1200" dirty="0"/>
        </a:p>
      </dsp:txBody>
      <dsp:txXfrm>
        <a:off x="1018492" y="3788"/>
        <a:ext cx="4586363" cy="881812"/>
      </dsp:txXfrm>
    </dsp:sp>
    <dsp:sp modelId="{EA2C2509-89C0-439E-BD80-F98E6AA3B28D}">
      <dsp:nvSpPr>
        <dsp:cNvPr id="0" name=""/>
        <dsp:cNvSpPr/>
      </dsp:nvSpPr>
      <dsp:spPr>
        <a:xfrm>
          <a:off x="0" y="1106053"/>
          <a:ext cx="5605852" cy="88181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87B90A-4CD5-40BC-9252-2784D6794AE8}">
      <dsp:nvSpPr>
        <dsp:cNvPr id="0" name=""/>
        <dsp:cNvSpPr/>
      </dsp:nvSpPr>
      <dsp:spPr>
        <a:xfrm>
          <a:off x="266748" y="1304461"/>
          <a:ext cx="484996" cy="48499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C0553F8-BDF9-4862-B4D3-5284EB8AAEBC}">
      <dsp:nvSpPr>
        <dsp:cNvPr id="0" name=""/>
        <dsp:cNvSpPr/>
      </dsp:nvSpPr>
      <dsp:spPr>
        <a:xfrm>
          <a:off x="1018492" y="1106053"/>
          <a:ext cx="4586363" cy="881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25" tIns="93325" rIns="93325" bIns="93325" numCol="1" spcCol="1270" anchor="ctr" anchorCtr="0">
          <a:noAutofit/>
        </a:bodyPr>
        <a:lstStyle/>
        <a:p>
          <a:pPr marL="0" lvl="0" indent="0" algn="l" defTabSz="622300">
            <a:lnSpc>
              <a:spcPct val="100000"/>
            </a:lnSpc>
            <a:spcBef>
              <a:spcPct val="0"/>
            </a:spcBef>
            <a:spcAft>
              <a:spcPct val="35000"/>
            </a:spcAft>
            <a:buNone/>
          </a:pPr>
          <a:r>
            <a:rPr lang="en-US" sz="1400" b="0" i="0" kern="1200" dirty="0"/>
            <a:t>This dataset was created by combining datasets of rainfall, climate, and fertilizer data available for India.</a:t>
          </a:r>
          <a:endParaRPr lang="en-US" sz="1400" kern="1200" dirty="0"/>
        </a:p>
      </dsp:txBody>
      <dsp:txXfrm>
        <a:off x="1018492" y="1106053"/>
        <a:ext cx="4586363" cy="881812"/>
      </dsp:txXfrm>
    </dsp:sp>
    <dsp:sp modelId="{E8BC3945-42F4-4493-A9B3-11041476CCED}">
      <dsp:nvSpPr>
        <dsp:cNvPr id="0" name=""/>
        <dsp:cNvSpPr/>
      </dsp:nvSpPr>
      <dsp:spPr>
        <a:xfrm>
          <a:off x="0" y="2208319"/>
          <a:ext cx="5605852" cy="88181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D120037-D689-4FDB-9F90-C8F74FDB1B69}">
      <dsp:nvSpPr>
        <dsp:cNvPr id="0" name=""/>
        <dsp:cNvSpPr/>
      </dsp:nvSpPr>
      <dsp:spPr>
        <a:xfrm>
          <a:off x="266748" y="2406726"/>
          <a:ext cx="484996" cy="48499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1868B59-C5AB-4BD6-95CD-ECD9802B06B8}">
      <dsp:nvSpPr>
        <dsp:cNvPr id="0" name=""/>
        <dsp:cNvSpPr/>
      </dsp:nvSpPr>
      <dsp:spPr>
        <a:xfrm>
          <a:off x="1018492" y="2208319"/>
          <a:ext cx="2522633" cy="881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25" tIns="93325" rIns="93325" bIns="93325" numCol="1" spcCol="1270" anchor="ctr" anchorCtr="0">
          <a:noAutofit/>
        </a:bodyPr>
        <a:lstStyle/>
        <a:p>
          <a:pPr marL="0" lvl="0" indent="0" algn="l" defTabSz="622300">
            <a:lnSpc>
              <a:spcPct val="100000"/>
            </a:lnSpc>
            <a:spcBef>
              <a:spcPct val="0"/>
            </a:spcBef>
            <a:spcAft>
              <a:spcPct val="35000"/>
            </a:spcAft>
            <a:buNone/>
          </a:pPr>
          <a:r>
            <a:rPr lang="en-US" sz="1400" b="0" i="0" kern="1200" dirty="0"/>
            <a:t>The collected data includes soil attributes</a:t>
          </a:r>
          <a:endParaRPr lang="en-US" sz="1400" kern="1200" dirty="0"/>
        </a:p>
      </dsp:txBody>
      <dsp:txXfrm>
        <a:off x="1018492" y="2208319"/>
        <a:ext cx="2522633" cy="881812"/>
      </dsp:txXfrm>
    </dsp:sp>
    <dsp:sp modelId="{6A9F019F-C201-4F2A-B2A1-300DB4A15401}">
      <dsp:nvSpPr>
        <dsp:cNvPr id="0" name=""/>
        <dsp:cNvSpPr/>
      </dsp:nvSpPr>
      <dsp:spPr>
        <a:xfrm>
          <a:off x="3541126" y="2208319"/>
          <a:ext cx="2063730" cy="881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25" tIns="93325" rIns="93325" bIns="93325" numCol="1" spcCol="1270" anchor="ctr" anchorCtr="0">
          <a:noAutofit/>
        </a:bodyPr>
        <a:lstStyle/>
        <a:p>
          <a:pPr marL="0" lvl="0" indent="0" algn="l" defTabSz="488950">
            <a:lnSpc>
              <a:spcPct val="100000"/>
            </a:lnSpc>
            <a:spcBef>
              <a:spcPct val="0"/>
            </a:spcBef>
            <a:spcAft>
              <a:spcPct val="35000"/>
            </a:spcAft>
            <a:buNone/>
          </a:pPr>
          <a:r>
            <a:rPr lang="en-US" sz="1100" b="0" i="0" kern="1200"/>
            <a:t>pH</a:t>
          </a:r>
          <a:endParaRPr lang="en-US" sz="1100" kern="1200"/>
        </a:p>
        <a:p>
          <a:pPr marL="0" lvl="0" indent="0" algn="l" defTabSz="488950">
            <a:lnSpc>
              <a:spcPct val="100000"/>
            </a:lnSpc>
            <a:spcBef>
              <a:spcPct val="0"/>
            </a:spcBef>
            <a:spcAft>
              <a:spcPct val="35000"/>
            </a:spcAft>
            <a:buNone/>
          </a:pPr>
          <a:r>
            <a:rPr lang="en-US" sz="1100" b="0" i="0" kern="1200"/>
            <a:t>Moisture</a:t>
          </a:r>
          <a:endParaRPr lang="en-US" sz="1100" kern="1200"/>
        </a:p>
        <a:p>
          <a:pPr marL="0" lvl="0" indent="0" algn="l" defTabSz="488950">
            <a:lnSpc>
              <a:spcPct val="100000"/>
            </a:lnSpc>
            <a:spcBef>
              <a:spcPct val="0"/>
            </a:spcBef>
            <a:spcAft>
              <a:spcPct val="35000"/>
            </a:spcAft>
            <a:buNone/>
          </a:pPr>
          <a:r>
            <a:rPr lang="en-US" sz="1100" b="0" i="0" kern="1200"/>
            <a:t>Nutrient Levels –Nitrogen, Phosphorous, Potassium </a:t>
          </a:r>
          <a:endParaRPr lang="en-US" sz="1100" kern="1200"/>
        </a:p>
      </dsp:txBody>
      <dsp:txXfrm>
        <a:off x="3541126" y="2208319"/>
        <a:ext cx="2063730" cy="881812"/>
      </dsp:txXfrm>
    </dsp:sp>
    <dsp:sp modelId="{59F0268A-07A6-4A6E-8BA9-DA80C2275F34}">
      <dsp:nvSpPr>
        <dsp:cNvPr id="0" name=""/>
        <dsp:cNvSpPr/>
      </dsp:nvSpPr>
      <dsp:spPr>
        <a:xfrm>
          <a:off x="0" y="3310584"/>
          <a:ext cx="5605852" cy="881812"/>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C3F402-2B1A-44DA-94D6-3A3648A0E5D1}">
      <dsp:nvSpPr>
        <dsp:cNvPr id="0" name=""/>
        <dsp:cNvSpPr/>
      </dsp:nvSpPr>
      <dsp:spPr>
        <a:xfrm>
          <a:off x="266748" y="3508991"/>
          <a:ext cx="484996" cy="48499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B8E3F31B-F033-4551-94D4-A4F842F2691A}">
      <dsp:nvSpPr>
        <dsp:cNvPr id="0" name=""/>
        <dsp:cNvSpPr/>
      </dsp:nvSpPr>
      <dsp:spPr>
        <a:xfrm>
          <a:off x="1018492" y="3310584"/>
          <a:ext cx="2522633" cy="881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25" tIns="93325" rIns="93325" bIns="93325" numCol="1" spcCol="1270" anchor="ctr" anchorCtr="0">
          <a:noAutofit/>
        </a:bodyPr>
        <a:lstStyle/>
        <a:p>
          <a:pPr marL="0" lvl="0" indent="0" algn="l" defTabSz="622300">
            <a:lnSpc>
              <a:spcPct val="100000"/>
            </a:lnSpc>
            <a:spcBef>
              <a:spcPct val="0"/>
            </a:spcBef>
            <a:spcAft>
              <a:spcPct val="35000"/>
            </a:spcAft>
            <a:buNone/>
          </a:pPr>
          <a:r>
            <a:rPr lang="en-US" sz="1400" b="0" i="0" kern="1200"/>
            <a:t>climate data</a:t>
          </a:r>
          <a:endParaRPr lang="en-US" sz="1400" kern="1200"/>
        </a:p>
      </dsp:txBody>
      <dsp:txXfrm>
        <a:off x="1018492" y="3310584"/>
        <a:ext cx="2522633" cy="881812"/>
      </dsp:txXfrm>
    </dsp:sp>
    <dsp:sp modelId="{D46A03B1-6C54-4F54-B04B-6D17D50B66D0}">
      <dsp:nvSpPr>
        <dsp:cNvPr id="0" name=""/>
        <dsp:cNvSpPr/>
      </dsp:nvSpPr>
      <dsp:spPr>
        <a:xfrm>
          <a:off x="3541126" y="3310584"/>
          <a:ext cx="2063730" cy="881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3325" tIns="93325" rIns="93325" bIns="93325" numCol="1" spcCol="1270" anchor="ctr" anchorCtr="0">
          <a:noAutofit/>
        </a:bodyPr>
        <a:lstStyle/>
        <a:p>
          <a:pPr marL="0" lvl="0" indent="0" algn="l" defTabSz="488950">
            <a:lnSpc>
              <a:spcPct val="100000"/>
            </a:lnSpc>
            <a:spcBef>
              <a:spcPct val="0"/>
            </a:spcBef>
            <a:spcAft>
              <a:spcPct val="35000"/>
            </a:spcAft>
            <a:buNone/>
          </a:pPr>
          <a:r>
            <a:rPr lang="en-US" sz="1100" b="0" i="0" kern="1200"/>
            <a:t>Temperature</a:t>
          </a:r>
          <a:endParaRPr lang="en-US" sz="1100" kern="1200"/>
        </a:p>
        <a:p>
          <a:pPr marL="0" lvl="0" indent="0" algn="l" defTabSz="488950">
            <a:lnSpc>
              <a:spcPct val="100000"/>
            </a:lnSpc>
            <a:spcBef>
              <a:spcPct val="0"/>
            </a:spcBef>
            <a:spcAft>
              <a:spcPct val="35000"/>
            </a:spcAft>
            <a:buNone/>
          </a:pPr>
          <a:r>
            <a:rPr lang="en-US" sz="1100" b="0" i="0" kern="1200"/>
            <a:t>Rainfall</a:t>
          </a:r>
          <a:endParaRPr lang="en-US" sz="1100" kern="1200"/>
        </a:p>
        <a:p>
          <a:pPr marL="0" lvl="0" indent="0" algn="l" defTabSz="488950">
            <a:lnSpc>
              <a:spcPct val="100000"/>
            </a:lnSpc>
            <a:spcBef>
              <a:spcPct val="0"/>
            </a:spcBef>
            <a:spcAft>
              <a:spcPct val="35000"/>
            </a:spcAft>
            <a:buNone/>
          </a:pPr>
          <a:r>
            <a:rPr lang="en-US" sz="1100" b="0" i="0" kern="1200"/>
            <a:t>Humidity</a:t>
          </a:r>
          <a:endParaRPr lang="en-US" sz="1100" kern="1200"/>
        </a:p>
      </dsp:txBody>
      <dsp:txXfrm>
        <a:off x="3541126" y="3310584"/>
        <a:ext cx="2063730" cy="88181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wmf>
</file>

<file path=ppt/media/image25.png>
</file>

<file path=ppt/media/image3.png>
</file>

<file path=ppt/media/image4.png>
</file>

<file path=ppt/media/image5.pn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39930571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87CC7D-4CCF-4799-9BA7-AEFD0A468BC4}" type="datetimeFigureOut">
              <a:rPr lang="en-US" smtClean="0"/>
              <a:t>8/3/2023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42190119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3602880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991136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14939938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2897280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20886364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19369165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1482029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1087783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36083027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C87CC7D-4CCF-4799-9BA7-AEFD0A468BC4}" type="datetimeFigureOut">
              <a:rPr lang="en-US" smtClean="0"/>
              <a:t>8/3/2023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3512081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87CC7D-4CCF-4799-9BA7-AEFD0A468BC4}" type="datetimeFigureOut">
              <a:rPr lang="en-US" smtClean="0"/>
              <a:t>8/3/2023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133721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849390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2820462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CC87CC7D-4CCF-4799-9BA7-AEFD0A468BC4}" type="datetimeFigureOut">
              <a:rPr lang="en-US" smtClean="0"/>
              <a:t>8/3/2023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4066732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C87CC7D-4CCF-4799-9BA7-AEFD0A468BC4}" type="datetimeFigureOut">
              <a:rPr lang="en-US" smtClean="0"/>
              <a:t>8/3/2023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488BE1-D104-4C27-9067-9AE6958952B1}" type="slidenum">
              <a:rPr lang="en-US" smtClean="0"/>
              <a:t>‹#›</a:t>
            </a:fld>
            <a:endParaRPr lang="en-US"/>
          </a:p>
        </p:txBody>
      </p:sp>
    </p:spTree>
    <p:extLst>
      <p:ext uri="{BB962C8B-B14F-4D97-AF65-F5344CB8AC3E}">
        <p14:creationId xmlns:p14="http://schemas.microsoft.com/office/powerpoint/2010/main" val="1814660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C87CC7D-4CCF-4799-9BA7-AEFD0A468BC4}" type="datetimeFigureOut">
              <a:rPr lang="en-US" smtClean="0"/>
              <a:t>8/3/2023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F488BE1-D104-4C27-9067-9AE6958952B1}" type="slidenum">
              <a:rPr lang="en-US" smtClean="0"/>
              <a:t>‹#›</a:t>
            </a:fld>
            <a:endParaRPr lang="en-US"/>
          </a:p>
        </p:txBody>
      </p:sp>
    </p:spTree>
    <p:extLst>
      <p:ext uri="{BB962C8B-B14F-4D97-AF65-F5344CB8AC3E}">
        <p14:creationId xmlns:p14="http://schemas.microsoft.com/office/powerpoint/2010/main" val="1862097821"/>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3.jpe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s://www.linkedin.com/pulse/precision-agriculture-meaning-pros-cons-application-its-samuel-ngari#:~:text=The%20primary%20drawback%20of%20this,rather%20than%20small%2Dscale%20agriculture" TargetMode="External"/><Relationship Id="rId7" Type="http://schemas.openxmlformats.org/officeDocument/2006/relationships/image" Target="../media/image24.wmf"/><Relationship Id="rId2" Type="http://schemas.openxmlformats.org/officeDocument/2006/relationships/hyperlink" Target="https://www.kaggle.com/" TargetMode="External"/><Relationship Id="rId1" Type="http://schemas.openxmlformats.org/officeDocument/2006/relationships/slideLayout" Target="../slideLayouts/slideLayout2.xml"/><Relationship Id="rId6" Type="http://schemas.openxmlformats.org/officeDocument/2006/relationships/oleObject" Target="../embeddings/Microsoft_Word_97_-_2003_Document.doc"/><Relationship Id="rId5" Type="http://schemas.openxmlformats.org/officeDocument/2006/relationships/hyperlink" Target="https://www.precisionplanting.com/products/all-products/combines?utm_campaign=&amp;utm_medium=ppc&amp;utm_source=adwords&amp;utm_term=farming%20technology&amp;hsa_mt=p&amp;hsa_net=adwords&amp;hsa_ver=3&amp;hsa_kw=farming%20technology&amp;hsa_acc=9279351332&amp;hsa_grp=153933578110&amp;hsa_tgt=kwd-368628608117&amp;hsa_src=g&amp;hsa_ad=661420795859&amp;hsa_cam=20262491887&amp;gclid=Cj0KCQjwoK2mBhDzARIsADGbjeozLxn_Cu8ZOS5etlB31rMJvlxmFvf5kzLyxWWpVkT3YwUv2yWcAp8aAhjTEALw_wcB" TargetMode="External"/><Relationship Id="rId4" Type="http://schemas.openxmlformats.org/officeDocument/2006/relationships/hyperlink" Target="https://www.linkedin.com/pulse/crop-recommendation-system-project-report-analysis-coding-noor-saeed"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descr="A field with plants growing&#10;&#10;Description automatically generated">
            <a:extLst>
              <a:ext uri="{FF2B5EF4-FFF2-40B4-BE49-F238E27FC236}">
                <a16:creationId xmlns:a16="http://schemas.microsoft.com/office/drawing/2014/main" id="{B8DBFF54-8BD3-FB9C-C4D4-C02F922DEB3D}"/>
              </a:ext>
            </a:extLst>
          </p:cNvPr>
          <p:cNvPicPr>
            <a:picLocks noChangeAspect="1"/>
          </p:cNvPicPr>
          <p:nvPr/>
        </p:nvPicPr>
        <p:blipFill rotWithShape="1">
          <a:blip r:embed="rId2">
            <a:extLst>
              <a:ext uri="{28A0092B-C50C-407E-A947-70E740481C1C}">
                <a14:useLocalDpi xmlns:a14="http://schemas.microsoft.com/office/drawing/2010/main" val="0"/>
              </a:ext>
            </a:extLst>
          </a:blip>
          <a:srcRect t="7924" b="3143"/>
          <a:stretch/>
        </p:blipFill>
        <p:spPr>
          <a:xfrm>
            <a:off x="23" y="-22"/>
            <a:ext cx="12191977" cy="6858022"/>
          </a:xfrm>
          <a:prstGeom prst="rect">
            <a:avLst/>
          </a:prstGeom>
        </p:spPr>
      </p:pic>
      <p:sp>
        <p:nvSpPr>
          <p:cNvPr id="13" name="Title 12">
            <a:extLst>
              <a:ext uri="{FF2B5EF4-FFF2-40B4-BE49-F238E27FC236}">
                <a16:creationId xmlns:a16="http://schemas.microsoft.com/office/drawing/2014/main" id="{3F5589AA-0F71-653B-B43C-7052B1F03D44}"/>
              </a:ext>
            </a:extLst>
          </p:cNvPr>
          <p:cNvSpPr>
            <a:spLocks noGrp="1"/>
          </p:cNvSpPr>
          <p:nvPr>
            <p:ph type="ctrTitle"/>
          </p:nvPr>
        </p:nvSpPr>
        <p:spPr>
          <a:xfrm>
            <a:off x="130282" y="440531"/>
            <a:ext cx="5452529" cy="2080957"/>
          </a:xfrm>
        </p:spPr>
        <p:txBody>
          <a:bodyPr anchor="t">
            <a:normAutofit/>
          </a:bodyPr>
          <a:lstStyle/>
          <a:p>
            <a:pPr algn="l"/>
            <a:r>
              <a:rPr lang="en-US" sz="4800" b="1" dirty="0">
                <a:solidFill>
                  <a:srgbClr val="FFFFFF"/>
                </a:solidFill>
                <a:latin typeface="Gill Sans MT" panose="020B0502020104020203" pitchFamily="34" charset="0"/>
              </a:rPr>
              <a:t>Crop Recommendation</a:t>
            </a:r>
          </a:p>
        </p:txBody>
      </p:sp>
      <p:sp>
        <p:nvSpPr>
          <p:cNvPr id="17" name="Subtitle 16">
            <a:extLst>
              <a:ext uri="{FF2B5EF4-FFF2-40B4-BE49-F238E27FC236}">
                <a16:creationId xmlns:a16="http://schemas.microsoft.com/office/drawing/2014/main" id="{D426E0BB-CB4F-F14C-22CB-E4546D37DF4A}"/>
              </a:ext>
            </a:extLst>
          </p:cNvPr>
          <p:cNvSpPr>
            <a:spLocks noGrp="1"/>
          </p:cNvSpPr>
          <p:nvPr>
            <p:ph type="subTitle" idx="1"/>
          </p:nvPr>
        </p:nvSpPr>
        <p:spPr>
          <a:xfrm>
            <a:off x="130282" y="4145014"/>
            <a:ext cx="4197098" cy="909391"/>
          </a:xfrm>
        </p:spPr>
        <p:txBody>
          <a:bodyPr anchor="b">
            <a:noAutofit/>
          </a:bodyPr>
          <a:lstStyle/>
          <a:p>
            <a:pPr algn="l"/>
            <a:r>
              <a:rPr lang="en-US" dirty="0">
                <a:solidFill>
                  <a:srgbClr val="FFFFFF"/>
                </a:solidFill>
                <a:latin typeface="Gill Sans MT" panose="020B0502020104020203" pitchFamily="34" charset="0"/>
              </a:rPr>
              <a:t>A Machine Learning-based System for Precision Agriculture</a:t>
            </a:r>
          </a:p>
        </p:txBody>
      </p:sp>
      <p:sp>
        <p:nvSpPr>
          <p:cNvPr id="21" name="TextBox 20">
            <a:extLst>
              <a:ext uri="{FF2B5EF4-FFF2-40B4-BE49-F238E27FC236}">
                <a16:creationId xmlns:a16="http://schemas.microsoft.com/office/drawing/2014/main" id="{6D345C5F-0E88-5EA1-AA5D-E8B3EDBB55E4}"/>
              </a:ext>
            </a:extLst>
          </p:cNvPr>
          <p:cNvSpPr txBox="1"/>
          <p:nvPr/>
        </p:nvSpPr>
        <p:spPr>
          <a:xfrm>
            <a:off x="8462865" y="5644975"/>
            <a:ext cx="4077477" cy="369332"/>
          </a:xfrm>
          <a:prstGeom prst="rect">
            <a:avLst/>
          </a:prstGeom>
          <a:noFill/>
        </p:spPr>
        <p:txBody>
          <a:bodyPr wrap="square" rtlCol="0">
            <a:spAutoFit/>
          </a:bodyPr>
          <a:lstStyle/>
          <a:p>
            <a:r>
              <a:rPr lang="en-US" dirty="0">
                <a:latin typeface="Gill Sans MT" panose="020B0502020104020203" pitchFamily="34" charset="0"/>
              </a:rPr>
              <a:t>Submitted By: Ankita Anil Gondkar</a:t>
            </a:r>
          </a:p>
        </p:txBody>
      </p:sp>
    </p:spTree>
    <p:extLst>
      <p:ext uri="{BB962C8B-B14F-4D97-AF65-F5344CB8AC3E}">
        <p14:creationId xmlns:p14="http://schemas.microsoft.com/office/powerpoint/2010/main" val="3612388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randombar(horizontal)">
                                      <p:cBhvr>
                                        <p:cTn id="7" dur="500"/>
                                        <p:tgtEl>
                                          <p:spTgt spid="1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barn(inVertical)">
                                      <p:cBhvr>
                                        <p:cTn id="1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build="p"/>
      <p:bldP spid="21"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543CF-00C3-2CA0-7E06-5C4AFACD77CE}"/>
              </a:ext>
            </a:extLst>
          </p:cNvPr>
          <p:cNvSpPr>
            <a:spLocks noGrp="1"/>
          </p:cNvSpPr>
          <p:nvPr>
            <p:ph type="title"/>
          </p:nvPr>
        </p:nvSpPr>
        <p:spPr>
          <a:xfrm>
            <a:off x="5411931" y="452718"/>
            <a:ext cx="4638903" cy="1400530"/>
          </a:xfrm>
        </p:spPr>
        <p:txBody>
          <a:bodyPr vert="horz" lIns="91440" tIns="45720" rIns="91440" bIns="45720" rtlCol="0" anchor="t">
            <a:normAutofit/>
          </a:bodyPr>
          <a:lstStyle/>
          <a:p>
            <a:r>
              <a:rPr lang="en-US" dirty="0">
                <a:latin typeface="Gill Sans MT" panose="020B0502020104020203" pitchFamily="34" charset="0"/>
              </a:rPr>
              <a:t>What is Precision Agriculture?</a:t>
            </a:r>
          </a:p>
        </p:txBody>
      </p:sp>
      <p:pic>
        <p:nvPicPr>
          <p:cNvPr id="5" name="Content Placeholder 4" descr="A hand holding a phone with a screen showing data&#10;&#10;Description automatically generated">
            <a:extLst>
              <a:ext uri="{FF2B5EF4-FFF2-40B4-BE49-F238E27FC236}">
                <a16:creationId xmlns:a16="http://schemas.microsoft.com/office/drawing/2014/main" id="{5B559076-F2D6-226F-91BF-EDF6C7840A1D}"/>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25527" r="25706" b="-2"/>
          <a:stretch/>
        </p:blipFill>
        <p:spPr>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sp>
        <p:nvSpPr>
          <p:cNvPr id="4" name="TextBox 3">
            <a:extLst>
              <a:ext uri="{FF2B5EF4-FFF2-40B4-BE49-F238E27FC236}">
                <a16:creationId xmlns:a16="http://schemas.microsoft.com/office/drawing/2014/main" id="{AA1E8EB8-7610-7CFD-C713-6509AED8BC78}"/>
              </a:ext>
            </a:extLst>
          </p:cNvPr>
          <p:cNvSpPr txBox="1"/>
          <p:nvPr/>
        </p:nvSpPr>
        <p:spPr>
          <a:xfrm>
            <a:off x="4870580" y="2052918"/>
            <a:ext cx="7025951" cy="3709642"/>
          </a:xfrm>
          <a:prstGeom prst="rect">
            <a:avLst/>
          </a:prstGeom>
        </p:spPr>
        <p:txBody>
          <a:bodyPr vert="horz" lIns="91440" tIns="45720" rIns="91440" bIns="45720" rtlCol="0">
            <a:noAutofit/>
          </a:bodyPr>
          <a:lstStyle/>
          <a:p>
            <a:pPr>
              <a:lnSpc>
                <a:spcPct val="200000"/>
              </a:lnSpc>
              <a:spcBef>
                <a:spcPts val="1000"/>
              </a:spcBef>
              <a:buClr>
                <a:schemeClr val="bg2">
                  <a:lumMod val="40000"/>
                  <a:lumOff val="60000"/>
                </a:schemeClr>
              </a:buClr>
              <a:buSzPct val="80000"/>
              <a:buFont typeface="Wingdings 3" charset="2"/>
              <a:buChar char=""/>
            </a:pPr>
            <a:r>
              <a:rPr lang="en-US" sz="2000" dirty="0">
                <a:latin typeface="Gill Sans MT" panose="020B0502020104020203" pitchFamily="34" charset="0"/>
                <a:ea typeface="+mj-ea"/>
                <a:cs typeface="+mj-cs"/>
              </a:rPr>
              <a:t>Precision agriculture is a data-driven approach to farming that leverages technology to optimize crop production and resource use</a:t>
            </a:r>
          </a:p>
          <a:p>
            <a:pPr>
              <a:lnSpc>
                <a:spcPct val="200000"/>
              </a:lnSpc>
              <a:spcBef>
                <a:spcPts val="1000"/>
              </a:spcBef>
              <a:buClr>
                <a:schemeClr val="bg2">
                  <a:lumMod val="40000"/>
                  <a:lumOff val="60000"/>
                </a:schemeClr>
              </a:buClr>
              <a:buSzPct val="80000"/>
              <a:buFont typeface="Wingdings 3" charset="2"/>
              <a:buChar char=""/>
            </a:pPr>
            <a:r>
              <a:rPr lang="en-US" sz="2000" dirty="0">
                <a:latin typeface="Gill Sans MT" panose="020B0502020104020203" pitchFamily="34" charset="0"/>
                <a:ea typeface="+mj-ea"/>
                <a:cs typeface="+mj-cs"/>
              </a:rPr>
              <a:t>It involves collecting and analyzing various data, such as soil properties, weather conditions, and crop yield records, to make informed decisions and apply site-specific management practices</a:t>
            </a:r>
          </a:p>
        </p:txBody>
      </p:sp>
    </p:spTree>
    <p:extLst>
      <p:ext uri="{BB962C8B-B14F-4D97-AF65-F5344CB8AC3E}">
        <p14:creationId xmlns:p14="http://schemas.microsoft.com/office/powerpoint/2010/main" val="397414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anim calcmode="lin" valueType="num">
                                      <p:cBhvr additive="base">
                                        <p:cTn id="25"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anim calcmode="lin" valueType="num">
                                      <p:cBhvr additive="base">
                                        <p:cTn id="31"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7" name="Picture 4" descr="White puzzle with one red piece">
            <a:extLst>
              <a:ext uri="{FF2B5EF4-FFF2-40B4-BE49-F238E27FC236}">
                <a16:creationId xmlns:a16="http://schemas.microsoft.com/office/drawing/2014/main" id="{E56D315F-54A2-6198-4B11-DF56C2393815}"/>
              </a:ext>
            </a:extLst>
          </p:cNvPr>
          <p:cNvPicPr>
            <a:picLocks noChangeAspect="1"/>
          </p:cNvPicPr>
          <p:nvPr/>
        </p:nvPicPr>
        <p:blipFill rotWithShape="1">
          <a:blip r:embed="rId3">
            <a:duotone>
              <a:prstClr val="black"/>
              <a:schemeClr val="accent5">
                <a:tint val="45000"/>
                <a:satMod val="400000"/>
              </a:schemeClr>
            </a:duotone>
            <a:alphaModFix amt="25000"/>
          </a:blip>
          <a:srcRect t="9091" r="9091"/>
          <a:stretch/>
        </p:blipFill>
        <p:spPr>
          <a:xfrm>
            <a:off x="0" y="-49103"/>
            <a:ext cx="12191980" cy="6857990"/>
          </a:xfrm>
          <a:prstGeom prst="rect">
            <a:avLst/>
          </a:prstGeom>
        </p:spPr>
      </p:pic>
      <p:sp>
        <p:nvSpPr>
          <p:cNvPr id="2" name="Title 1">
            <a:extLst>
              <a:ext uri="{FF2B5EF4-FFF2-40B4-BE49-F238E27FC236}">
                <a16:creationId xmlns:a16="http://schemas.microsoft.com/office/drawing/2014/main" id="{915A7F93-EF59-FFBF-62A7-33622366FB53}"/>
              </a:ext>
            </a:extLst>
          </p:cNvPr>
          <p:cNvSpPr>
            <a:spLocks noGrp="1"/>
          </p:cNvSpPr>
          <p:nvPr>
            <p:ph type="title"/>
          </p:nvPr>
        </p:nvSpPr>
        <p:spPr>
          <a:xfrm>
            <a:off x="543765" y="193440"/>
            <a:ext cx="11362095" cy="1141407"/>
          </a:xfrm>
        </p:spPr>
        <p:txBody>
          <a:bodyPr vert="horz" lIns="91440" tIns="45720" rIns="91440" bIns="45720" rtlCol="0" anchor="b">
            <a:normAutofit/>
          </a:bodyPr>
          <a:lstStyle/>
          <a:p>
            <a:pPr algn="ctr"/>
            <a:r>
              <a:rPr lang="en-US" sz="6500" dirty="0">
                <a:latin typeface="Gill Sans MT" panose="020B0502020104020203" pitchFamily="34" charset="0"/>
              </a:rPr>
              <a:t>Objectives</a:t>
            </a:r>
          </a:p>
        </p:txBody>
      </p:sp>
      <p:sp>
        <p:nvSpPr>
          <p:cNvPr id="6" name="TextBox 5">
            <a:extLst>
              <a:ext uri="{FF2B5EF4-FFF2-40B4-BE49-F238E27FC236}">
                <a16:creationId xmlns:a16="http://schemas.microsoft.com/office/drawing/2014/main" id="{DB36AED6-1EE3-4666-9BB3-6C2AE904B013}"/>
              </a:ext>
            </a:extLst>
          </p:cNvPr>
          <p:cNvSpPr txBox="1"/>
          <p:nvPr/>
        </p:nvSpPr>
        <p:spPr>
          <a:xfrm>
            <a:off x="186612" y="1418253"/>
            <a:ext cx="11840547" cy="5078313"/>
          </a:xfrm>
          <a:prstGeom prst="rect">
            <a:avLst/>
          </a:prstGeom>
          <a:noFill/>
        </p:spPr>
        <p:txBody>
          <a:bodyPr wrap="square" rtlCol="0">
            <a:spAutoFit/>
          </a:bodyPr>
          <a:lstStyle/>
          <a:p>
            <a:pPr marL="285750" indent="-285750">
              <a:lnSpc>
                <a:spcPct val="200000"/>
              </a:lnSpc>
              <a:buFont typeface="Wingdings" panose="05000000000000000000" pitchFamily="2" charset="2"/>
              <a:buChar char="Ø"/>
            </a:pPr>
            <a:r>
              <a:rPr lang="en-US" sz="2400" dirty="0">
                <a:latin typeface="Gill Sans MT" panose="020B0502020104020203" pitchFamily="34" charset="0"/>
                <a:ea typeface="+mj-ea"/>
                <a:cs typeface="+mj-cs"/>
              </a:rPr>
              <a:t>Develop a crop recommendation system that provides accurate and personalized crop suggestions for precision agriculture</a:t>
            </a:r>
          </a:p>
          <a:p>
            <a:pPr marL="285750" indent="-285750">
              <a:lnSpc>
                <a:spcPct val="200000"/>
              </a:lnSpc>
              <a:buFont typeface="Wingdings" panose="05000000000000000000" pitchFamily="2" charset="2"/>
              <a:buChar char="Ø"/>
            </a:pPr>
            <a:r>
              <a:rPr lang="en-US" sz="2400" dirty="0">
                <a:latin typeface="Gill Sans MT" panose="020B0502020104020203" pitchFamily="34" charset="0"/>
                <a:ea typeface="+mj-ea"/>
                <a:cs typeface="+mj-cs"/>
              </a:rPr>
              <a:t>Develop an accurate and robust crop recommendation model that factors in multiple data streams for optimal results.</a:t>
            </a:r>
          </a:p>
          <a:p>
            <a:pPr marL="285750" indent="-285750">
              <a:lnSpc>
                <a:spcPct val="200000"/>
              </a:lnSpc>
              <a:buFont typeface="Wingdings" panose="05000000000000000000" pitchFamily="2" charset="2"/>
              <a:buChar char="Ø"/>
            </a:pPr>
            <a:r>
              <a:rPr lang="en-US" sz="2400" dirty="0">
                <a:latin typeface="Gill Sans MT" panose="020B0502020104020203" pitchFamily="34" charset="0"/>
                <a:ea typeface="+mj-ea"/>
                <a:cs typeface="+mj-cs"/>
              </a:rPr>
              <a:t>Enhance agricultural productivity by guiding farmers in making data-driven crop selection decisions.</a:t>
            </a:r>
          </a:p>
          <a:p>
            <a:endParaRPr lang="en-US" dirty="0"/>
          </a:p>
          <a:p>
            <a:endParaRPr lang="en-US" dirty="0"/>
          </a:p>
        </p:txBody>
      </p:sp>
    </p:spTree>
    <p:extLst>
      <p:ext uri="{BB962C8B-B14F-4D97-AF65-F5344CB8AC3E}">
        <p14:creationId xmlns:p14="http://schemas.microsoft.com/office/powerpoint/2010/main" val="4210646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xEl>
                                              <p:pRg st="0" end="0"/>
                                            </p:txEl>
                                          </p:spTgt>
                                        </p:tgtEl>
                                        <p:attrNameLst>
                                          <p:attrName>style.visibility</p:attrName>
                                        </p:attrNameLst>
                                      </p:cBhvr>
                                      <p:to>
                                        <p:strVal val="visible"/>
                                      </p:to>
                                    </p:set>
                                    <p:anim calcmode="lin" valueType="num">
                                      <p:cBhvr additive="base">
                                        <p:cTn id="25"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
                                            <p:txEl>
                                              <p:pRg st="1" end="1"/>
                                            </p:txEl>
                                          </p:spTgt>
                                        </p:tgtEl>
                                        <p:attrNameLst>
                                          <p:attrName>style.visibility</p:attrName>
                                        </p:attrNameLst>
                                      </p:cBhvr>
                                      <p:to>
                                        <p:strVal val="visible"/>
                                      </p:to>
                                    </p:set>
                                    <p:anim calcmode="lin" valueType="num">
                                      <p:cBhvr additive="base">
                                        <p:cTn id="31"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6">
                                            <p:txEl>
                                              <p:pRg st="2" end="2"/>
                                            </p:txEl>
                                          </p:spTgt>
                                        </p:tgtEl>
                                        <p:attrNameLst>
                                          <p:attrName>style.visibility</p:attrName>
                                        </p:attrNameLst>
                                      </p:cBhvr>
                                      <p:to>
                                        <p:strVal val="visible"/>
                                      </p:to>
                                    </p:set>
                                    <p:anim calcmode="lin" valueType="num">
                                      <p:cBhvr additive="base">
                                        <p:cTn id="3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AD552-F607-587B-31CA-13AEF1E6F3AB}"/>
              </a:ext>
            </a:extLst>
          </p:cNvPr>
          <p:cNvSpPr>
            <a:spLocks noGrp="1"/>
          </p:cNvSpPr>
          <p:nvPr>
            <p:ph type="title"/>
          </p:nvPr>
        </p:nvSpPr>
        <p:spPr>
          <a:xfrm>
            <a:off x="95151" y="164646"/>
            <a:ext cx="9252154" cy="1223983"/>
          </a:xfrm>
        </p:spPr>
        <p:txBody>
          <a:bodyPr vert="horz" lIns="91440" tIns="45720" rIns="91440" bIns="45720" rtlCol="0">
            <a:normAutofit/>
          </a:bodyPr>
          <a:lstStyle/>
          <a:p>
            <a:r>
              <a:rPr lang="en-US" sz="6500" dirty="0">
                <a:latin typeface="Gill Sans MT" panose="020B0502020104020203" pitchFamily="34" charset="0"/>
              </a:rPr>
              <a:t>Data</a:t>
            </a:r>
            <a:r>
              <a:rPr lang="en-US" dirty="0">
                <a:latin typeface="Gill Sans MT" panose="020B0502020104020203" pitchFamily="34" charset="0"/>
              </a:rPr>
              <a:t> </a:t>
            </a:r>
            <a:r>
              <a:rPr lang="en-US" sz="6500" dirty="0">
                <a:latin typeface="Gill Sans MT" panose="020B0502020104020203" pitchFamily="34" charset="0"/>
              </a:rPr>
              <a:t>Exploration</a:t>
            </a:r>
          </a:p>
        </p:txBody>
      </p:sp>
      <p:graphicFrame>
        <p:nvGraphicFramePr>
          <p:cNvPr id="15" name="Content Placeholder 2">
            <a:extLst>
              <a:ext uri="{FF2B5EF4-FFF2-40B4-BE49-F238E27FC236}">
                <a16:creationId xmlns:a16="http://schemas.microsoft.com/office/drawing/2014/main" id="{A5B44851-FCA8-CB81-6533-A15F2214C046}"/>
              </a:ext>
            </a:extLst>
          </p:cNvPr>
          <p:cNvGraphicFramePr>
            <a:graphicFrameLocks noGrp="1"/>
          </p:cNvGraphicFramePr>
          <p:nvPr>
            <p:ph idx="1"/>
            <p:extLst>
              <p:ext uri="{D42A27DB-BD31-4B8C-83A1-F6EECF244321}">
                <p14:modId xmlns:p14="http://schemas.microsoft.com/office/powerpoint/2010/main" val="1138398129"/>
              </p:ext>
            </p:extLst>
          </p:nvPr>
        </p:nvGraphicFramePr>
        <p:xfrm>
          <a:off x="95153" y="1853249"/>
          <a:ext cx="5605852" cy="41961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8" name="Picture 4">
            <a:extLst>
              <a:ext uri="{FF2B5EF4-FFF2-40B4-BE49-F238E27FC236}">
                <a16:creationId xmlns:a16="http://schemas.microsoft.com/office/drawing/2014/main" id="{37B886FD-F655-1345-64E8-193D90AADDD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96001" y="1063690"/>
            <a:ext cx="6000848" cy="562966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49416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ppt_x"/>
                                          </p:val>
                                        </p:tav>
                                        <p:tav tm="100000">
                                          <p:val>
                                            <p:strVal val="#ppt_x"/>
                                          </p:val>
                                        </p:tav>
                                      </p:tavLst>
                                    </p:anim>
                                    <p:anim calcmode="lin" valueType="num">
                                      <p:cBhvr additive="base">
                                        <p:cTn id="13"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15"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6DDB7-A0A7-BA65-1A8B-EF3B734479D7}"/>
              </a:ext>
            </a:extLst>
          </p:cNvPr>
          <p:cNvSpPr>
            <a:spLocks noGrp="1"/>
          </p:cNvSpPr>
          <p:nvPr>
            <p:ph type="title"/>
          </p:nvPr>
        </p:nvSpPr>
        <p:spPr>
          <a:xfrm>
            <a:off x="323850" y="71180"/>
            <a:ext cx="11525250" cy="968291"/>
          </a:xfrm>
        </p:spPr>
        <p:txBody>
          <a:bodyPr vert="horz" lIns="91440" tIns="45720" rIns="91440" bIns="45720" rtlCol="0" anchor="b">
            <a:normAutofit fontScale="90000"/>
          </a:bodyPr>
          <a:lstStyle/>
          <a:p>
            <a:pPr algn="ctr"/>
            <a:r>
              <a:rPr lang="en-US" sz="7200" dirty="0">
                <a:latin typeface="Gill Sans MT" panose="020B0502020104020203" pitchFamily="34" charset="0"/>
              </a:rPr>
              <a:t>Models</a:t>
            </a:r>
          </a:p>
        </p:txBody>
      </p:sp>
      <p:graphicFrame>
        <p:nvGraphicFramePr>
          <p:cNvPr id="7" name="Table 7">
            <a:extLst>
              <a:ext uri="{FF2B5EF4-FFF2-40B4-BE49-F238E27FC236}">
                <a16:creationId xmlns:a16="http://schemas.microsoft.com/office/drawing/2014/main" id="{BCCF3228-7F59-F835-F31D-EFE06A01F2A5}"/>
              </a:ext>
            </a:extLst>
          </p:cNvPr>
          <p:cNvGraphicFramePr>
            <a:graphicFrameLocks noGrp="1"/>
          </p:cNvGraphicFramePr>
          <p:nvPr>
            <p:extLst>
              <p:ext uri="{D42A27DB-BD31-4B8C-83A1-F6EECF244321}">
                <p14:modId xmlns:p14="http://schemas.microsoft.com/office/powerpoint/2010/main" val="1463558521"/>
              </p:ext>
            </p:extLst>
          </p:nvPr>
        </p:nvGraphicFramePr>
        <p:xfrm>
          <a:off x="996043" y="997483"/>
          <a:ext cx="5288475" cy="2948155"/>
        </p:xfrm>
        <a:graphic>
          <a:graphicData uri="http://schemas.openxmlformats.org/drawingml/2006/table">
            <a:tbl>
              <a:tblPr firstRow="1" bandRow="1">
                <a:tableStyleId>{00A15C55-8517-42AA-B614-E9B94910E393}</a:tableStyleId>
              </a:tblPr>
              <a:tblGrid>
                <a:gridCol w="1057695">
                  <a:extLst>
                    <a:ext uri="{9D8B030D-6E8A-4147-A177-3AD203B41FA5}">
                      <a16:colId xmlns:a16="http://schemas.microsoft.com/office/drawing/2014/main" val="3040511575"/>
                    </a:ext>
                  </a:extLst>
                </a:gridCol>
                <a:gridCol w="1057695">
                  <a:extLst>
                    <a:ext uri="{9D8B030D-6E8A-4147-A177-3AD203B41FA5}">
                      <a16:colId xmlns:a16="http://schemas.microsoft.com/office/drawing/2014/main" val="317651270"/>
                    </a:ext>
                  </a:extLst>
                </a:gridCol>
                <a:gridCol w="1057695">
                  <a:extLst>
                    <a:ext uri="{9D8B030D-6E8A-4147-A177-3AD203B41FA5}">
                      <a16:colId xmlns:a16="http://schemas.microsoft.com/office/drawing/2014/main" val="2326892176"/>
                    </a:ext>
                  </a:extLst>
                </a:gridCol>
                <a:gridCol w="1057695">
                  <a:extLst>
                    <a:ext uri="{9D8B030D-6E8A-4147-A177-3AD203B41FA5}">
                      <a16:colId xmlns:a16="http://schemas.microsoft.com/office/drawing/2014/main" val="3022505085"/>
                    </a:ext>
                  </a:extLst>
                </a:gridCol>
                <a:gridCol w="1057695">
                  <a:extLst>
                    <a:ext uri="{9D8B030D-6E8A-4147-A177-3AD203B41FA5}">
                      <a16:colId xmlns:a16="http://schemas.microsoft.com/office/drawing/2014/main" val="3229359986"/>
                    </a:ext>
                  </a:extLst>
                </a:gridCol>
              </a:tblGrid>
              <a:tr h="561312">
                <a:tc>
                  <a:txBody>
                    <a:bodyPr/>
                    <a:lstStyle/>
                    <a:p>
                      <a:pPr algn="l" fontAlgn="ctr"/>
                      <a:r>
                        <a:rPr lang="en-US" sz="1600" b="0" i="0" u="none" strike="noStrike">
                          <a:solidFill>
                            <a:srgbClr val="1F1F1F"/>
                          </a:solidFill>
                          <a:effectLst/>
                          <a:latin typeface="Gill Sans MT" panose="020B0502020104020203" pitchFamily="34" charset="0"/>
                        </a:rPr>
                        <a:t>Model</a:t>
                      </a:r>
                    </a:p>
                  </a:txBody>
                  <a:tcPr marL="7620"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Accuracy (Training)</a:t>
                      </a:r>
                    </a:p>
                  </a:txBody>
                  <a:tcPr marL="7620" marR="7620" marT="7620" marB="0" anchor="ctr"/>
                </a:tc>
                <a:tc>
                  <a:txBody>
                    <a:bodyPr/>
                    <a:lstStyle/>
                    <a:p>
                      <a:pPr algn="l" fontAlgn="ctr"/>
                      <a:r>
                        <a:rPr lang="en-US" sz="1600" b="0" i="0" u="none" strike="noStrike" dirty="0">
                          <a:solidFill>
                            <a:srgbClr val="1F1F1F"/>
                          </a:solidFill>
                          <a:effectLst/>
                          <a:latin typeface="Gill Sans MT" panose="020B0502020104020203" pitchFamily="34" charset="0"/>
                        </a:rPr>
                        <a:t>Accuracy (Testing)</a:t>
                      </a:r>
                    </a:p>
                  </a:txBody>
                  <a:tcPr marL="7620"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Precision</a:t>
                      </a:r>
                    </a:p>
                  </a:txBody>
                  <a:tcPr marL="7620"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Recall</a:t>
                      </a:r>
                    </a:p>
                  </a:txBody>
                  <a:tcPr marL="7620" marR="7620" marT="7620" marB="0" anchor="ctr"/>
                </a:tc>
                <a:extLst>
                  <a:ext uri="{0D108BD9-81ED-4DB2-BD59-A6C34878D82A}">
                    <a16:rowId xmlns:a16="http://schemas.microsoft.com/office/drawing/2014/main" val="144209799"/>
                  </a:ext>
                </a:extLst>
              </a:tr>
              <a:tr h="561312">
                <a:tc>
                  <a:txBody>
                    <a:bodyPr/>
                    <a:lstStyle/>
                    <a:p>
                      <a:pPr algn="l" fontAlgn="ctr"/>
                      <a:r>
                        <a:rPr lang="en-US" sz="1600" b="0" i="0" u="none" strike="noStrike">
                          <a:solidFill>
                            <a:srgbClr val="1F1F1F"/>
                          </a:solidFill>
                          <a:effectLst/>
                          <a:latin typeface="Gill Sans MT" panose="020B0502020104020203" pitchFamily="34" charset="0"/>
                        </a:rPr>
                        <a:t>Decision Tree</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0.9312</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0.9121</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0.9387</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0.9152</a:t>
                      </a:r>
                    </a:p>
                  </a:txBody>
                  <a:tcPr marR="7620" marT="7620" marB="0" anchor="ctr"/>
                </a:tc>
                <a:extLst>
                  <a:ext uri="{0D108BD9-81ED-4DB2-BD59-A6C34878D82A}">
                    <a16:rowId xmlns:a16="http://schemas.microsoft.com/office/drawing/2014/main" val="659584502"/>
                  </a:ext>
                </a:extLst>
              </a:tr>
              <a:tr h="561312">
                <a:tc>
                  <a:txBody>
                    <a:bodyPr/>
                    <a:lstStyle/>
                    <a:p>
                      <a:pPr algn="l" fontAlgn="ctr"/>
                      <a:r>
                        <a:rPr lang="en-US" sz="1600" b="0" i="0" u="none" strike="noStrike">
                          <a:solidFill>
                            <a:srgbClr val="1F1F1F"/>
                          </a:solidFill>
                          <a:effectLst/>
                          <a:latin typeface="Gill Sans MT" panose="020B0502020104020203" pitchFamily="34" charset="0"/>
                        </a:rPr>
                        <a:t>KNN</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0.9888</a:t>
                      </a:r>
                    </a:p>
                  </a:txBody>
                  <a:tcPr marR="7620" marT="7620" marB="0" anchor="ctr"/>
                </a:tc>
                <a:tc>
                  <a:txBody>
                    <a:bodyPr/>
                    <a:lstStyle/>
                    <a:p>
                      <a:pPr algn="l" fontAlgn="ctr"/>
                      <a:r>
                        <a:rPr lang="en-US" sz="1600" b="0" i="0" u="none" strike="noStrike" dirty="0">
                          <a:solidFill>
                            <a:srgbClr val="1F1F1F"/>
                          </a:solidFill>
                          <a:effectLst/>
                          <a:latin typeface="Gill Sans MT" panose="020B0502020104020203" pitchFamily="34" charset="0"/>
                        </a:rPr>
                        <a:t>0.9753</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0.9770</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0.9758</a:t>
                      </a:r>
                    </a:p>
                  </a:txBody>
                  <a:tcPr marR="7620" marT="7620" marB="0" anchor="ctr"/>
                </a:tc>
                <a:extLst>
                  <a:ext uri="{0D108BD9-81ED-4DB2-BD59-A6C34878D82A}">
                    <a16:rowId xmlns:a16="http://schemas.microsoft.com/office/drawing/2014/main" val="3651610267"/>
                  </a:ext>
                </a:extLst>
              </a:tr>
              <a:tr h="561312">
                <a:tc>
                  <a:txBody>
                    <a:bodyPr/>
                    <a:lstStyle/>
                    <a:p>
                      <a:pPr algn="l" fontAlgn="ctr"/>
                      <a:r>
                        <a:rPr lang="en-US" sz="1600" b="0" i="0" u="none" strike="noStrike">
                          <a:solidFill>
                            <a:srgbClr val="1F1F1F"/>
                          </a:solidFill>
                          <a:effectLst/>
                          <a:latin typeface="Gill Sans MT" panose="020B0502020104020203" pitchFamily="34" charset="0"/>
                        </a:rPr>
                        <a:t>Logistic Regression</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0.9734</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0.9494</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0.9484</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0.9494</a:t>
                      </a:r>
                    </a:p>
                  </a:txBody>
                  <a:tcPr marR="7620" marT="7620" marB="0" anchor="ctr"/>
                </a:tc>
                <a:extLst>
                  <a:ext uri="{0D108BD9-81ED-4DB2-BD59-A6C34878D82A}">
                    <a16:rowId xmlns:a16="http://schemas.microsoft.com/office/drawing/2014/main" val="4079063463"/>
                  </a:ext>
                </a:extLst>
              </a:tr>
              <a:tr h="702907">
                <a:tc>
                  <a:txBody>
                    <a:bodyPr/>
                    <a:lstStyle/>
                    <a:p>
                      <a:pPr algn="l" fontAlgn="ctr"/>
                      <a:r>
                        <a:rPr lang="en-US" sz="1600" b="0" i="0" u="none" strike="noStrike">
                          <a:solidFill>
                            <a:srgbClr val="1F1F1F"/>
                          </a:solidFill>
                          <a:effectLst/>
                          <a:latin typeface="Gill Sans MT" panose="020B0502020104020203" pitchFamily="34" charset="0"/>
                        </a:rPr>
                        <a:t>Random Forest</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0.9392</a:t>
                      </a:r>
                    </a:p>
                  </a:txBody>
                  <a:tcPr marR="7620" marT="7620" marB="0" anchor="ctr"/>
                </a:tc>
                <a:tc>
                  <a:txBody>
                    <a:bodyPr/>
                    <a:lstStyle/>
                    <a:p>
                      <a:pPr algn="l" fontAlgn="ctr"/>
                      <a:r>
                        <a:rPr lang="en-US" sz="1600" b="0" i="0" u="none" strike="noStrike">
                          <a:solidFill>
                            <a:srgbClr val="1F1F1F"/>
                          </a:solidFill>
                          <a:effectLst/>
                          <a:latin typeface="Gill Sans MT" panose="020B0502020104020203" pitchFamily="34" charset="0"/>
                        </a:rPr>
                        <a:t>0.9143</a:t>
                      </a:r>
                    </a:p>
                  </a:txBody>
                  <a:tcPr marR="7620" marT="7620" marB="0" anchor="ctr"/>
                </a:tc>
                <a:tc>
                  <a:txBody>
                    <a:bodyPr/>
                    <a:lstStyle/>
                    <a:p>
                      <a:pPr algn="l" fontAlgn="ctr"/>
                      <a:r>
                        <a:rPr lang="en-US" sz="1600" b="0" i="0" u="none" strike="noStrike" dirty="0">
                          <a:solidFill>
                            <a:srgbClr val="1F1F1F"/>
                          </a:solidFill>
                          <a:effectLst/>
                          <a:latin typeface="Gill Sans MT" panose="020B0502020104020203" pitchFamily="34" charset="0"/>
                        </a:rPr>
                        <a:t>0.9426</a:t>
                      </a:r>
                    </a:p>
                  </a:txBody>
                  <a:tcPr marR="7620" marT="7620" marB="0" anchor="ctr"/>
                </a:tc>
                <a:tc>
                  <a:txBody>
                    <a:bodyPr/>
                    <a:lstStyle/>
                    <a:p>
                      <a:pPr algn="l" fontAlgn="ctr"/>
                      <a:r>
                        <a:rPr lang="en-US" sz="1600" b="0" i="0" u="none" strike="noStrike" dirty="0">
                          <a:solidFill>
                            <a:srgbClr val="1F1F1F"/>
                          </a:solidFill>
                          <a:effectLst/>
                          <a:latin typeface="Gill Sans MT" panose="020B0502020104020203" pitchFamily="34" charset="0"/>
                        </a:rPr>
                        <a:t>0.9232</a:t>
                      </a:r>
                    </a:p>
                  </a:txBody>
                  <a:tcPr marR="7620" marT="7620" marB="0" anchor="ctr"/>
                </a:tc>
                <a:extLst>
                  <a:ext uri="{0D108BD9-81ED-4DB2-BD59-A6C34878D82A}">
                    <a16:rowId xmlns:a16="http://schemas.microsoft.com/office/drawing/2014/main" val="3893743954"/>
                  </a:ext>
                </a:extLst>
              </a:tr>
            </a:tbl>
          </a:graphicData>
        </a:graphic>
      </p:graphicFrame>
      <p:pic>
        <p:nvPicPr>
          <p:cNvPr id="1032" name="Picture 8">
            <a:extLst>
              <a:ext uri="{FF2B5EF4-FFF2-40B4-BE49-F238E27FC236}">
                <a16:creationId xmlns:a16="http://schemas.microsoft.com/office/drawing/2014/main" id="{A2DCFB8B-6D8E-485A-0E35-C2D0C3BD9F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8588" y="1119673"/>
            <a:ext cx="4513705" cy="246431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374B2F2E-84B7-152D-38C9-03FCC2322FF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775" y="4335142"/>
            <a:ext cx="5522743" cy="237670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736EC08F-2AD4-AA0F-B8B9-7274521E74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28588" y="3903649"/>
            <a:ext cx="4513705" cy="2464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2546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1032"/>
                                        </p:tgtEl>
                                        <p:attrNameLst>
                                          <p:attrName>style.visibility</p:attrName>
                                        </p:attrNameLst>
                                      </p:cBhvr>
                                      <p:to>
                                        <p:strVal val="visible"/>
                                      </p:to>
                                    </p:set>
                                    <p:anim calcmode="lin" valueType="num">
                                      <p:cBhvr>
                                        <p:cTn id="12" dur="500" fill="hold"/>
                                        <p:tgtEl>
                                          <p:spTgt spid="1032"/>
                                        </p:tgtEl>
                                        <p:attrNameLst>
                                          <p:attrName>ppt_w</p:attrName>
                                        </p:attrNameLst>
                                      </p:cBhvr>
                                      <p:tavLst>
                                        <p:tav tm="0">
                                          <p:val>
                                            <p:fltVal val="0"/>
                                          </p:val>
                                        </p:tav>
                                        <p:tav tm="100000">
                                          <p:val>
                                            <p:strVal val="#ppt_w"/>
                                          </p:val>
                                        </p:tav>
                                      </p:tavLst>
                                    </p:anim>
                                    <p:anim calcmode="lin" valueType="num">
                                      <p:cBhvr>
                                        <p:cTn id="13" dur="500" fill="hold"/>
                                        <p:tgtEl>
                                          <p:spTgt spid="1032"/>
                                        </p:tgtEl>
                                        <p:attrNameLst>
                                          <p:attrName>ppt_h</p:attrName>
                                        </p:attrNameLst>
                                      </p:cBhvr>
                                      <p:tavLst>
                                        <p:tav tm="0">
                                          <p:val>
                                            <p:fltVal val="0"/>
                                          </p:val>
                                        </p:tav>
                                        <p:tav tm="100000">
                                          <p:val>
                                            <p:strVal val="#ppt_h"/>
                                          </p:val>
                                        </p:tav>
                                      </p:tavLst>
                                    </p:anim>
                                    <p:animEffect transition="in" filter="fade">
                                      <p:cBhvr>
                                        <p:cTn id="14" dur="500"/>
                                        <p:tgtEl>
                                          <p:spTgt spid="1032"/>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034"/>
                                        </p:tgtEl>
                                        <p:attrNameLst>
                                          <p:attrName>style.visibility</p:attrName>
                                        </p:attrNameLst>
                                      </p:cBhvr>
                                      <p:to>
                                        <p:strVal val="visible"/>
                                      </p:to>
                                    </p:set>
                                    <p:anim calcmode="lin" valueType="num">
                                      <p:cBhvr>
                                        <p:cTn id="19" dur="500" fill="hold"/>
                                        <p:tgtEl>
                                          <p:spTgt spid="1034"/>
                                        </p:tgtEl>
                                        <p:attrNameLst>
                                          <p:attrName>ppt_w</p:attrName>
                                        </p:attrNameLst>
                                      </p:cBhvr>
                                      <p:tavLst>
                                        <p:tav tm="0">
                                          <p:val>
                                            <p:fltVal val="0"/>
                                          </p:val>
                                        </p:tav>
                                        <p:tav tm="100000">
                                          <p:val>
                                            <p:strVal val="#ppt_w"/>
                                          </p:val>
                                        </p:tav>
                                      </p:tavLst>
                                    </p:anim>
                                    <p:anim calcmode="lin" valueType="num">
                                      <p:cBhvr>
                                        <p:cTn id="20" dur="500" fill="hold"/>
                                        <p:tgtEl>
                                          <p:spTgt spid="1034"/>
                                        </p:tgtEl>
                                        <p:attrNameLst>
                                          <p:attrName>ppt_h</p:attrName>
                                        </p:attrNameLst>
                                      </p:cBhvr>
                                      <p:tavLst>
                                        <p:tav tm="0">
                                          <p:val>
                                            <p:fltVal val="0"/>
                                          </p:val>
                                        </p:tav>
                                        <p:tav tm="100000">
                                          <p:val>
                                            <p:strVal val="#ppt_h"/>
                                          </p:val>
                                        </p:tav>
                                      </p:tavLst>
                                    </p:anim>
                                    <p:animEffect transition="in" filter="fade">
                                      <p:cBhvr>
                                        <p:cTn id="21" dur="500"/>
                                        <p:tgtEl>
                                          <p:spTgt spid="1034"/>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1038"/>
                                        </p:tgtEl>
                                        <p:attrNameLst>
                                          <p:attrName>style.visibility</p:attrName>
                                        </p:attrNameLst>
                                      </p:cBhvr>
                                      <p:to>
                                        <p:strVal val="visible"/>
                                      </p:to>
                                    </p:set>
                                    <p:anim calcmode="lin" valueType="num">
                                      <p:cBhvr>
                                        <p:cTn id="26" dur="500" fill="hold"/>
                                        <p:tgtEl>
                                          <p:spTgt spid="1038"/>
                                        </p:tgtEl>
                                        <p:attrNameLst>
                                          <p:attrName>ppt_w</p:attrName>
                                        </p:attrNameLst>
                                      </p:cBhvr>
                                      <p:tavLst>
                                        <p:tav tm="0">
                                          <p:val>
                                            <p:fltVal val="0"/>
                                          </p:val>
                                        </p:tav>
                                        <p:tav tm="100000">
                                          <p:val>
                                            <p:strVal val="#ppt_w"/>
                                          </p:val>
                                        </p:tav>
                                      </p:tavLst>
                                    </p:anim>
                                    <p:anim calcmode="lin" valueType="num">
                                      <p:cBhvr>
                                        <p:cTn id="27" dur="500" fill="hold"/>
                                        <p:tgtEl>
                                          <p:spTgt spid="1038"/>
                                        </p:tgtEl>
                                        <p:attrNameLst>
                                          <p:attrName>ppt_h</p:attrName>
                                        </p:attrNameLst>
                                      </p:cBhvr>
                                      <p:tavLst>
                                        <p:tav tm="0">
                                          <p:val>
                                            <p:fltVal val="0"/>
                                          </p:val>
                                        </p:tav>
                                        <p:tav tm="100000">
                                          <p:val>
                                            <p:strVal val="#ppt_h"/>
                                          </p:val>
                                        </p:tav>
                                      </p:tavLst>
                                    </p:anim>
                                    <p:animEffect transition="in" filter="fade">
                                      <p:cBhvr>
                                        <p:cTn id="28" dur="500"/>
                                        <p:tgtEl>
                                          <p:spTgt spid="10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033CA-589C-155E-6211-58586B6BBD91}"/>
              </a:ext>
            </a:extLst>
          </p:cNvPr>
          <p:cNvSpPr>
            <a:spLocks noGrp="1"/>
          </p:cNvSpPr>
          <p:nvPr>
            <p:ph type="title"/>
          </p:nvPr>
        </p:nvSpPr>
        <p:spPr>
          <a:xfrm>
            <a:off x="662473" y="102637"/>
            <a:ext cx="9629192" cy="998375"/>
          </a:xfrm>
        </p:spPr>
        <p:txBody>
          <a:bodyPr>
            <a:normAutofit/>
          </a:bodyPr>
          <a:lstStyle/>
          <a:p>
            <a:pPr algn="ctr"/>
            <a:r>
              <a:rPr lang="en-US" sz="5400">
                <a:latin typeface="Gill Sans MT" panose="020B0502020104020203" pitchFamily="34" charset="0"/>
              </a:rPr>
              <a:t>Results</a:t>
            </a:r>
            <a:endParaRPr lang="en-US" sz="5400" dirty="0">
              <a:latin typeface="Gill Sans MT" panose="020B0502020104020203" pitchFamily="34" charset="0"/>
            </a:endParaRPr>
          </a:p>
        </p:txBody>
      </p:sp>
      <p:pic>
        <p:nvPicPr>
          <p:cNvPr id="2050" name="Picture 2">
            <a:extLst>
              <a:ext uri="{FF2B5EF4-FFF2-40B4-BE49-F238E27FC236}">
                <a16:creationId xmlns:a16="http://schemas.microsoft.com/office/drawing/2014/main" id="{11FCD19F-71AE-F2ED-E336-0733FC33853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2889" y="1101012"/>
            <a:ext cx="4777272" cy="3256626"/>
          </a:xfrm>
          <a:prstGeom prst="rect">
            <a:avLst/>
          </a:prstGeom>
          <a:noFill/>
          <a:effectLst>
            <a:outerShdw blurRad="50800" dist="38100" dir="5400000" algn="t" rotWithShape="0">
              <a:prstClr val="black">
                <a:alpha val="43000"/>
              </a:prstClr>
            </a:outerShdw>
          </a:effectLst>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CF9B326C-1381-0178-0612-14052C480D93}"/>
              </a:ext>
            </a:extLst>
          </p:cNvPr>
          <p:cNvSpPr>
            <a:spLocks noGrp="1"/>
          </p:cNvSpPr>
          <p:nvPr>
            <p:ph idx="1"/>
          </p:nvPr>
        </p:nvSpPr>
        <p:spPr>
          <a:xfrm>
            <a:off x="5224004" y="1419225"/>
            <a:ext cx="6548895" cy="5336138"/>
          </a:xfrm>
        </p:spPr>
        <p:txBody>
          <a:bodyPr>
            <a:normAutofit fontScale="70000" lnSpcReduction="20000"/>
          </a:bodyPr>
          <a:lstStyle/>
          <a:p>
            <a:pPr>
              <a:lnSpc>
                <a:spcPct val="170000"/>
              </a:lnSpc>
            </a:pPr>
            <a:r>
              <a:rPr lang="en-US" sz="2200">
                <a:latin typeface="Gill Sans MT" panose="020B0502020104020203" pitchFamily="34" charset="0"/>
              </a:rPr>
              <a:t>The KNN model has the best overall performance, with the highest accuracy and precision.</a:t>
            </a:r>
          </a:p>
          <a:p>
            <a:pPr>
              <a:lnSpc>
                <a:spcPct val="170000"/>
              </a:lnSpc>
            </a:pPr>
            <a:r>
              <a:rPr lang="en-US" sz="2200">
                <a:latin typeface="Gill Sans MT" panose="020B0502020104020203" pitchFamily="34" charset="0"/>
              </a:rPr>
              <a:t>The decision tree model has the lowest overall performance, with the lowest accuracy and precision.</a:t>
            </a:r>
          </a:p>
          <a:p>
            <a:pPr>
              <a:lnSpc>
                <a:spcPct val="170000"/>
              </a:lnSpc>
            </a:pPr>
            <a:r>
              <a:rPr lang="en-US" sz="2200">
                <a:latin typeface="Gill Sans MT" panose="020B0502020104020203" pitchFamily="34" charset="0"/>
              </a:rPr>
              <a:t>The logistic regression model and the random forest model have similar performance, with the logistic regression model having a slightly higher accuracy and the random forest model having a slightly higher precision.</a:t>
            </a:r>
          </a:p>
          <a:p>
            <a:pPr>
              <a:lnSpc>
                <a:spcPct val="170000"/>
              </a:lnSpc>
            </a:pPr>
            <a:r>
              <a:rPr lang="en-US" sz="2200">
                <a:latin typeface="Gill Sans MT" panose="020B0502020104020203" pitchFamily="34" charset="0"/>
              </a:rPr>
              <a:t>The accuracy of the models on the testing data is lower than the accuracy on the training data. This is because the models are trained on a subset of the data, and they may not generalize well to the entire dataset.</a:t>
            </a:r>
          </a:p>
          <a:p>
            <a:pPr>
              <a:lnSpc>
                <a:spcPct val="170000"/>
              </a:lnSpc>
            </a:pPr>
            <a:r>
              <a:rPr lang="en-US" sz="2200">
                <a:latin typeface="Gill Sans MT" panose="020B0502020104020203" pitchFamily="34" charset="0"/>
              </a:rPr>
              <a:t>The precision and recall of the models are both high, which means that the models are good at both predicting positive instances correctly and detecting all of the actual positive instances.</a:t>
            </a:r>
          </a:p>
          <a:p>
            <a:pPr>
              <a:lnSpc>
                <a:spcPct val="90000"/>
              </a:lnSpc>
            </a:pPr>
            <a:endParaRPr lang="en-US" sz="1400" dirty="0"/>
          </a:p>
          <a:p>
            <a:pPr>
              <a:lnSpc>
                <a:spcPct val="90000"/>
              </a:lnSpc>
            </a:pPr>
            <a:endParaRPr lang="en-US" sz="1400" dirty="0"/>
          </a:p>
          <a:p>
            <a:pPr>
              <a:lnSpc>
                <a:spcPct val="90000"/>
              </a:lnSpc>
            </a:pPr>
            <a:endParaRPr lang="en-US" sz="1400" dirty="0">
              <a:latin typeface="Gill Sans MT" panose="020B0502020104020203" pitchFamily="34" charset="0"/>
            </a:endParaRPr>
          </a:p>
        </p:txBody>
      </p:sp>
      <p:pic>
        <p:nvPicPr>
          <p:cNvPr id="4" name="Picture 3">
            <a:extLst>
              <a:ext uri="{FF2B5EF4-FFF2-40B4-BE49-F238E27FC236}">
                <a16:creationId xmlns:a16="http://schemas.microsoft.com/office/drawing/2014/main" id="{E9907C46-B5DE-D524-B5AB-9A4AA692A60F}"/>
              </a:ext>
            </a:extLst>
          </p:cNvPr>
          <p:cNvPicPr>
            <a:picLocks noChangeAspect="1"/>
          </p:cNvPicPr>
          <p:nvPr/>
        </p:nvPicPr>
        <p:blipFill>
          <a:blip r:embed="rId4"/>
          <a:stretch>
            <a:fillRect/>
          </a:stretch>
        </p:blipFill>
        <p:spPr>
          <a:xfrm>
            <a:off x="222889" y="4856825"/>
            <a:ext cx="5001115" cy="998375"/>
          </a:xfrm>
          <a:prstGeom prst="rect">
            <a:avLst/>
          </a:prstGeom>
        </p:spPr>
      </p:pic>
    </p:spTree>
    <p:extLst>
      <p:ext uri="{BB962C8B-B14F-4D97-AF65-F5344CB8AC3E}">
        <p14:creationId xmlns:p14="http://schemas.microsoft.com/office/powerpoint/2010/main" val="3193660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 calcmode="lin" valueType="num">
                                      <p:cBhvr additive="base">
                                        <p:cTn id="25"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 calcmode="lin" valueType="num">
                                      <p:cBhvr additive="base">
                                        <p:cTn id="31"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nodeType="clickEffect">
                                  <p:stCondLst>
                                    <p:cond delay="0"/>
                                  </p:stCondLst>
                                  <p:childTnLst>
                                    <p:set>
                                      <p:cBhvr>
                                        <p:cTn id="36" dur="1" fill="hold">
                                          <p:stCondLst>
                                            <p:cond delay="0"/>
                                          </p:stCondLst>
                                        </p:cTn>
                                        <p:tgtEl>
                                          <p:spTgt spid="2050"/>
                                        </p:tgtEl>
                                        <p:attrNameLst>
                                          <p:attrName>style.visibility</p:attrName>
                                        </p:attrNameLst>
                                      </p:cBhvr>
                                      <p:to>
                                        <p:strVal val="visible"/>
                                      </p:to>
                                    </p:set>
                                    <p:animEffect transition="in" filter="wheel(1)">
                                      <p:cBhvr>
                                        <p:cTn id="37" dur="2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5" name="Picture 54">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57" name="Picture 56">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59" name="Oval 58">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61" name="Picture 60">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63" name="Picture 62">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65" name="Rectangle 64">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67" name="Rectangle 66">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ilhouette of a person pointing at a drone&#10;&#10;Description automatically generated">
            <a:extLst>
              <a:ext uri="{FF2B5EF4-FFF2-40B4-BE49-F238E27FC236}">
                <a16:creationId xmlns:a16="http://schemas.microsoft.com/office/drawing/2014/main" id="{E754E21D-F55B-2161-FB6E-4C96D43F86F8}"/>
              </a:ext>
            </a:extLst>
          </p:cNvPr>
          <p:cNvPicPr>
            <a:picLocks noChangeAspect="1"/>
          </p:cNvPicPr>
          <p:nvPr/>
        </p:nvPicPr>
        <p:blipFill rotWithShape="1">
          <a:blip r:embed="rId6">
            <a:alphaModFix amt="40000"/>
            <a:extLst>
              <a:ext uri="{28A0092B-C50C-407E-A947-70E740481C1C}">
                <a14:useLocalDpi xmlns:a14="http://schemas.microsoft.com/office/drawing/2010/main" val="0"/>
              </a:ext>
            </a:extLst>
          </a:blip>
          <a:srcRect l="7248" t="9091" r="3863"/>
          <a:stretch/>
        </p:blipFill>
        <p:spPr>
          <a:xfrm>
            <a:off x="20" y="10"/>
            <a:ext cx="12191980" cy="6857990"/>
          </a:xfrm>
          <a:prstGeom prst="rect">
            <a:avLst/>
          </a:prstGeom>
        </p:spPr>
      </p:pic>
      <p:sp>
        <p:nvSpPr>
          <p:cNvPr id="2" name="Title 1">
            <a:extLst>
              <a:ext uri="{FF2B5EF4-FFF2-40B4-BE49-F238E27FC236}">
                <a16:creationId xmlns:a16="http://schemas.microsoft.com/office/drawing/2014/main" id="{6C507F2A-D10F-840C-D00C-F75B1FD906D3}"/>
              </a:ext>
            </a:extLst>
          </p:cNvPr>
          <p:cNvSpPr>
            <a:spLocks noGrp="1"/>
          </p:cNvSpPr>
          <p:nvPr>
            <p:ph type="title"/>
          </p:nvPr>
        </p:nvSpPr>
        <p:spPr>
          <a:xfrm>
            <a:off x="354854" y="175108"/>
            <a:ext cx="11494245" cy="966299"/>
          </a:xfrm>
        </p:spPr>
        <p:txBody>
          <a:bodyPr vert="horz" lIns="91440" tIns="45720" rIns="91440" bIns="45720" rtlCol="0" anchor="b">
            <a:normAutofit fontScale="90000"/>
          </a:bodyPr>
          <a:lstStyle/>
          <a:p>
            <a:pPr algn="ctr"/>
            <a:r>
              <a:rPr lang="en-US" sz="6000" dirty="0">
                <a:latin typeface="Gill Sans MT" panose="020B0502020104020203" pitchFamily="34" charset="0"/>
              </a:rPr>
              <a:t>The Future</a:t>
            </a:r>
          </a:p>
        </p:txBody>
      </p:sp>
      <p:sp>
        <p:nvSpPr>
          <p:cNvPr id="69" name="Rectangle 68">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 name="TextBox 4">
            <a:extLst>
              <a:ext uri="{FF2B5EF4-FFF2-40B4-BE49-F238E27FC236}">
                <a16:creationId xmlns:a16="http://schemas.microsoft.com/office/drawing/2014/main" id="{E6259947-3D13-5B11-1F95-988F98DC13F4}"/>
              </a:ext>
            </a:extLst>
          </p:cNvPr>
          <p:cNvSpPr txBox="1"/>
          <p:nvPr/>
        </p:nvSpPr>
        <p:spPr>
          <a:xfrm>
            <a:off x="83976" y="1278294"/>
            <a:ext cx="11961844" cy="5151731"/>
          </a:xfrm>
          <a:prstGeom prst="rect">
            <a:avLst/>
          </a:prstGeom>
          <a:noFill/>
        </p:spPr>
        <p:txBody>
          <a:bodyPr wrap="square" rtlCol="0">
            <a:spAutoFit/>
          </a:bodyPr>
          <a:lstStyle/>
          <a:p>
            <a:pPr marL="285750" indent="-285750">
              <a:lnSpc>
                <a:spcPct val="200000"/>
              </a:lnSpc>
              <a:buFont typeface="Wingdings" panose="05000000000000000000" pitchFamily="2" charset="2"/>
              <a:buChar char="Ø"/>
            </a:pPr>
            <a:r>
              <a:rPr lang="en-US" sz="2400" dirty="0">
                <a:latin typeface="Gill Sans MT" panose="020B0502020104020203" pitchFamily="34" charset="0"/>
              </a:rPr>
              <a:t>A valuable tool for modern farmers, enabling data-driven decisions for crop selection in precision agriculture.</a:t>
            </a:r>
          </a:p>
          <a:p>
            <a:pPr marL="285750" indent="-285750">
              <a:lnSpc>
                <a:spcPct val="200000"/>
              </a:lnSpc>
              <a:buFont typeface="Wingdings" panose="05000000000000000000" pitchFamily="2" charset="2"/>
              <a:buChar char="Ø"/>
            </a:pPr>
            <a:r>
              <a:rPr lang="en-US" sz="2400" dirty="0">
                <a:latin typeface="Gill Sans MT" panose="020B0502020104020203" pitchFamily="34" charset="0"/>
              </a:rPr>
              <a:t>The integration of machine learning algorithms, data exploration, and visualization has enabled the system to make informed decisions based on diverse data sources.</a:t>
            </a:r>
          </a:p>
          <a:p>
            <a:pPr marL="285750" indent="-285750">
              <a:lnSpc>
                <a:spcPct val="200000"/>
              </a:lnSpc>
              <a:buFont typeface="Wingdings" panose="05000000000000000000" pitchFamily="2" charset="2"/>
              <a:buChar char="Ø"/>
            </a:pPr>
            <a:r>
              <a:rPr lang="en-US" sz="2400" dirty="0">
                <a:latin typeface="Gill Sans MT" panose="020B0502020104020203" pitchFamily="34" charset="0"/>
              </a:rPr>
              <a:t>Easy to use and accurate, helps farmers improve productivity and sustainability.</a:t>
            </a:r>
          </a:p>
          <a:p>
            <a:pPr marL="285750" indent="-285750">
              <a:lnSpc>
                <a:spcPct val="200000"/>
              </a:lnSpc>
              <a:buFont typeface="Wingdings" panose="05000000000000000000" pitchFamily="2" charset="2"/>
              <a:buChar char="Ø"/>
            </a:pPr>
            <a:r>
              <a:rPr lang="en-US" sz="2400" dirty="0">
                <a:latin typeface="Gill Sans MT" panose="020B0502020104020203" pitchFamily="34" charset="0"/>
              </a:rPr>
              <a:t>Future improvements of the system include incorporating real-time weather data and considering crop market prices.</a:t>
            </a:r>
          </a:p>
        </p:txBody>
      </p:sp>
    </p:spTree>
    <p:extLst>
      <p:ext uri="{BB962C8B-B14F-4D97-AF65-F5344CB8AC3E}">
        <p14:creationId xmlns:p14="http://schemas.microsoft.com/office/powerpoint/2010/main" val="2655655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p:cTn id="12"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 calcmode="lin" valueType="num">
                                      <p:cBhvr>
                                        <p:cTn id="19" dur="500" fill="hold"/>
                                        <p:tgtEl>
                                          <p:spTgt spid="5">
                                            <p:txEl>
                                              <p:pRg st="1" end="1"/>
                                            </p:txEl>
                                          </p:spTgt>
                                        </p:tgtEl>
                                        <p:attrNameLst>
                                          <p:attrName>ppt_w</p:attrName>
                                        </p:attrNameLst>
                                      </p:cBhvr>
                                      <p:tavLst>
                                        <p:tav tm="0">
                                          <p:val>
                                            <p:fltVal val="0"/>
                                          </p:val>
                                        </p:tav>
                                        <p:tav tm="100000">
                                          <p:val>
                                            <p:strVal val="#ppt_w"/>
                                          </p:val>
                                        </p:tav>
                                      </p:tavLst>
                                    </p:anim>
                                    <p:anim calcmode="lin" valueType="num">
                                      <p:cBhvr>
                                        <p:cTn id="20" dur="500" fill="hold"/>
                                        <p:tgtEl>
                                          <p:spTgt spid="5">
                                            <p:txEl>
                                              <p:pRg st="1" end="1"/>
                                            </p:txEl>
                                          </p:spTgt>
                                        </p:tgtEl>
                                        <p:attrNameLst>
                                          <p:attrName>ppt_h</p:attrName>
                                        </p:attrNameLst>
                                      </p:cBhvr>
                                      <p:tavLst>
                                        <p:tav tm="0">
                                          <p:val>
                                            <p:fltVal val="0"/>
                                          </p:val>
                                        </p:tav>
                                        <p:tav tm="100000">
                                          <p:val>
                                            <p:strVal val="#ppt_h"/>
                                          </p:val>
                                        </p:tav>
                                      </p:tavLst>
                                    </p:anim>
                                    <p:animEffect transition="in" filter="fade">
                                      <p:cBhvr>
                                        <p:cTn id="21" dur="500"/>
                                        <p:tgtEl>
                                          <p:spTgt spid="5">
                                            <p:txEl>
                                              <p:pRg st="1" end="1"/>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nodeType="clickEffect">
                                  <p:stCondLst>
                                    <p:cond delay="0"/>
                                  </p:stCondLst>
                                  <p:childTnLst>
                                    <p:set>
                                      <p:cBhvr>
                                        <p:cTn id="25" dur="1" fill="hold">
                                          <p:stCondLst>
                                            <p:cond delay="0"/>
                                          </p:stCondLst>
                                        </p:cTn>
                                        <p:tgtEl>
                                          <p:spTgt spid="5">
                                            <p:txEl>
                                              <p:pRg st="2" end="2"/>
                                            </p:txEl>
                                          </p:spTgt>
                                        </p:tgtEl>
                                        <p:attrNameLst>
                                          <p:attrName>style.visibility</p:attrName>
                                        </p:attrNameLst>
                                      </p:cBhvr>
                                      <p:to>
                                        <p:strVal val="visible"/>
                                      </p:to>
                                    </p:set>
                                    <p:anim calcmode="lin" valueType="num">
                                      <p:cBhvr>
                                        <p:cTn id="26" dur="500" fill="hold"/>
                                        <p:tgtEl>
                                          <p:spTgt spid="5">
                                            <p:txEl>
                                              <p:pRg st="2" end="2"/>
                                            </p:txEl>
                                          </p:spTgt>
                                        </p:tgtEl>
                                        <p:attrNameLst>
                                          <p:attrName>ppt_w</p:attrName>
                                        </p:attrNameLst>
                                      </p:cBhvr>
                                      <p:tavLst>
                                        <p:tav tm="0">
                                          <p:val>
                                            <p:fltVal val="0"/>
                                          </p:val>
                                        </p:tav>
                                        <p:tav tm="100000">
                                          <p:val>
                                            <p:strVal val="#ppt_w"/>
                                          </p:val>
                                        </p:tav>
                                      </p:tavLst>
                                    </p:anim>
                                    <p:anim calcmode="lin" valueType="num">
                                      <p:cBhvr>
                                        <p:cTn id="27" dur="500" fill="hold"/>
                                        <p:tgtEl>
                                          <p:spTgt spid="5">
                                            <p:txEl>
                                              <p:pRg st="2" end="2"/>
                                            </p:txEl>
                                          </p:spTgt>
                                        </p:tgtEl>
                                        <p:attrNameLst>
                                          <p:attrName>ppt_h</p:attrName>
                                        </p:attrNameLst>
                                      </p:cBhvr>
                                      <p:tavLst>
                                        <p:tav tm="0">
                                          <p:val>
                                            <p:fltVal val="0"/>
                                          </p:val>
                                        </p:tav>
                                        <p:tav tm="100000">
                                          <p:val>
                                            <p:strVal val="#ppt_h"/>
                                          </p:val>
                                        </p:tav>
                                      </p:tavLst>
                                    </p:anim>
                                    <p:animEffect transition="in" filter="fade">
                                      <p:cBhvr>
                                        <p:cTn id="28" dur="500"/>
                                        <p:tgtEl>
                                          <p:spTgt spid="5">
                                            <p:txEl>
                                              <p:pRg st="2" end="2"/>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nodeType="clickEffect">
                                  <p:stCondLst>
                                    <p:cond delay="0"/>
                                  </p:stCondLst>
                                  <p:childTnLst>
                                    <p:set>
                                      <p:cBhvr>
                                        <p:cTn id="32" dur="1" fill="hold">
                                          <p:stCondLst>
                                            <p:cond delay="0"/>
                                          </p:stCondLst>
                                        </p:cTn>
                                        <p:tgtEl>
                                          <p:spTgt spid="5">
                                            <p:txEl>
                                              <p:pRg st="3" end="3"/>
                                            </p:txEl>
                                          </p:spTgt>
                                        </p:tgtEl>
                                        <p:attrNameLst>
                                          <p:attrName>style.visibility</p:attrName>
                                        </p:attrNameLst>
                                      </p:cBhvr>
                                      <p:to>
                                        <p:strVal val="visible"/>
                                      </p:to>
                                    </p:set>
                                    <p:anim calcmode="lin" valueType="num">
                                      <p:cBhvr>
                                        <p:cTn id="33" dur="500" fill="hold"/>
                                        <p:tgtEl>
                                          <p:spTgt spid="5">
                                            <p:txEl>
                                              <p:pRg st="3" end="3"/>
                                            </p:txEl>
                                          </p:spTgt>
                                        </p:tgtEl>
                                        <p:attrNameLst>
                                          <p:attrName>ppt_w</p:attrName>
                                        </p:attrNameLst>
                                      </p:cBhvr>
                                      <p:tavLst>
                                        <p:tav tm="0">
                                          <p:val>
                                            <p:fltVal val="0"/>
                                          </p:val>
                                        </p:tav>
                                        <p:tav tm="100000">
                                          <p:val>
                                            <p:strVal val="#ppt_w"/>
                                          </p:val>
                                        </p:tav>
                                      </p:tavLst>
                                    </p:anim>
                                    <p:anim calcmode="lin" valueType="num">
                                      <p:cBhvr>
                                        <p:cTn id="34" dur="500" fill="hold"/>
                                        <p:tgtEl>
                                          <p:spTgt spid="5">
                                            <p:txEl>
                                              <p:pRg st="3" end="3"/>
                                            </p:txEl>
                                          </p:spTgt>
                                        </p:tgtEl>
                                        <p:attrNameLst>
                                          <p:attrName>ppt_h</p:attrName>
                                        </p:attrNameLst>
                                      </p:cBhvr>
                                      <p:tavLst>
                                        <p:tav tm="0">
                                          <p:val>
                                            <p:fltVal val="0"/>
                                          </p:val>
                                        </p:tav>
                                        <p:tav tm="100000">
                                          <p:val>
                                            <p:strVal val="#ppt_h"/>
                                          </p:val>
                                        </p:tav>
                                      </p:tavLst>
                                    </p:anim>
                                    <p:animEffect transition="in" filter="fade">
                                      <p:cBhvr>
                                        <p:cTn id="35"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63EDA-22A7-421E-B31A-56FF971FDAD0}"/>
              </a:ext>
            </a:extLst>
          </p:cNvPr>
          <p:cNvSpPr>
            <a:spLocks noGrp="1"/>
          </p:cNvSpPr>
          <p:nvPr>
            <p:ph type="title"/>
          </p:nvPr>
        </p:nvSpPr>
        <p:spPr>
          <a:xfrm>
            <a:off x="874220" y="508703"/>
            <a:ext cx="9404723" cy="862898"/>
          </a:xfrm>
        </p:spPr>
        <p:txBody>
          <a:bodyPr/>
          <a:lstStyle/>
          <a:p>
            <a:r>
              <a:rPr lang="en-US" sz="6000" dirty="0">
                <a:latin typeface="Gill Sans MT" panose="020B0502020104020203" pitchFamily="34" charset="0"/>
              </a:rPr>
              <a:t>References</a:t>
            </a:r>
          </a:p>
        </p:txBody>
      </p:sp>
      <p:sp>
        <p:nvSpPr>
          <p:cNvPr id="3" name="Content Placeholder 2">
            <a:extLst>
              <a:ext uri="{FF2B5EF4-FFF2-40B4-BE49-F238E27FC236}">
                <a16:creationId xmlns:a16="http://schemas.microsoft.com/office/drawing/2014/main" id="{B8D884D1-0C87-38D0-A6E3-60D3C35A0B7E}"/>
              </a:ext>
            </a:extLst>
          </p:cNvPr>
          <p:cNvSpPr>
            <a:spLocks noGrp="1"/>
          </p:cNvSpPr>
          <p:nvPr>
            <p:ph idx="1"/>
          </p:nvPr>
        </p:nvSpPr>
        <p:spPr>
          <a:xfrm>
            <a:off x="874220" y="2052918"/>
            <a:ext cx="9404723" cy="4195481"/>
          </a:xfrm>
        </p:spPr>
        <p:txBody>
          <a:bodyPr>
            <a:normAutofit/>
          </a:bodyPr>
          <a:lstStyle/>
          <a:p>
            <a:r>
              <a:rPr lang="en-US" sz="2400" dirty="0">
                <a:latin typeface="Gill Sans MT" panose="020B0502020104020203" pitchFamily="34" charset="0"/>
                <a:hlinkClick r:id="rId2">
                  <a:extLst>
                    <a:ext uri="{A12FA001-AC4F-418D-AE19-62706E023703}">
                      <ahyp:hlinkClr xmlns:ahyp="http://schemas.microsoft.com/office/drawing/2018/hyperlinkcolor" val="tx"/>
                    </a:ext>
                  </a:extLst>
                </a:hlinkClick>
              </a:rPr>
              <a:t>https://www.kaggle.com/</a:t>
            </a:r>
            <a:endParaRPr lang="en-US" sz="2400" dirty="0">
              <a:latin typeface="Gill Sans MT" panose="020B0502020104020203" pitchFamily="34" charset="0"/>
            </a:endParaRPr>
          </a:p>
          <a:p>
            <a:r>
              <a:rPr lang="en-US" sz="2400" dirty="0">
                <a:latin typeface="Gill Sans MT" panose="020B0502020104020203" pitchFamily="34" charset="0"/>
                <a:hlinkClick r:id="rId3">
                  <a:extLst>
                    <a:ext uri="{A12FA001-AC4F-418D-AE19-62706E023703}">
                      <ahyp:hlinkClr xmlns:ahyp="http://schemas.microsoft.com/office/drawing/2018/hyperlinkcolor" val="tx"/>
                    </a:ext>
                  </a:extLst>
                </a:hlinkClick>
              </a:rPr>
              <a:t>Precision Agriculture Meaning Pros and Cons</a:t>
            </a:r>
            <a:endParaRPr lang="en-US" sz="2400" dirty="0">
              <a:latin typeface="Gill Sans MT" panose="020B0502020104020203" pitchFamily="34" charset="0"/>
            </a:endParaRPr>
          </a:p>
          <a:p>
            <a:r>
              <a:rPr lang="en-US" sz="2400" dirty="0">
                <a:latin typeface="Gill Sans MT" panose="020B0502020104020203" pitchFamily="34" charset="0"/>
                <a:hlinkClick r:id="rId4">
                  <a:extLst>
                    <a:ext uri="{A12FA001-AC4F-418D-AE19-62706E023703}">
                      <ahyp:hlinkClr xmlns:ahyp="http://schemas.microsoft.com/office/drawing/2018/hyperlinkcolor" val="tx"/>
                    </a:ext>
                  </a:extLst>
                </a:hlinkClick>
              </a:rPr>
              <a:t>Crop Prediction Analysis</a:t>
            </a:r>
            <a:endParaRPr lang="en-US" sz="2400" dirty="0">
              <a:latin typeface="Gill Sans MT" panose="020B0502020104020203" pitchFamily="34" charset="0"/>
            </a:endParaRPr>
          </a:p>
          <a:p>
            <a:r>
              <a:rPr lang="en-US" sz="2400" dirty="0">
                <a:latin typeface="Gill Sans MT" panose="020B0502020104020203" pitchFamily="34" charset="0"/>
                <a:hlinkClick r:id="rId5">
                  <a:extLst>
                    <a:ext uri="{A12FA001-AC4F-418D-AE19-62706E023703}">
                      <ahyp:hlinkClr xmlns:ahyp="http://schemas.microsoft.com/office/drawing/2018/hyperlinkcolor" val="tx"/>
                    </a:ext>
                  </a:extLst>
                </a:hlinkClick>
              </a:rPr>
              <a:t>Precision Planting</a:t>
            </a:r>
            <a:endParaRPr lang="en-US" sz="2400" dirty="0">
              <a:latin typeface="Gill Sans MT" panose="020B0502020104020203" pitchFamily="34" charset="0"/>
            </a:endParaRPr>
          </a:p>
          <a:p>
            <a:r>
              <a:rPr lang="en-US" sz="2400" dirty="0">
                <a:latin typeface="Gill Sans MT" panose="020B0502020104020203" pitchFamily="34" charset="0"/>
              </a:rPr>
              <a:t>Notebook code</a:t>
            </a:r>
          </a:p>
          <a:p>
            <a:endParaRPr lang="en-US" dirty="0"/>
          </a:p>
          <a:p>
            <a:endParaRPr lang="en-US" dirty="0"/>
          </a:p>
          <a:p>
            <a:endParaRPr lang="en-US" dirty="0"/>
          </a:p>
          <a:p>
            <a:endParaRPr lang="en-US" dirty="0"/>
          </a:p>
          <a:p>
            <a:pPr marL="0" indent="0">
              <a:buNone/>
            </a:pPr>
            <a:endParaRPr lang="en-US" dirty="0"/>
          </a:p>
        </p:txBody>
      </p:sp>
      <p:graphicFrame>
        <p:nvGraphicFramePr>
          <p:cNvPr id="10" name="Object 9">
            <a:extLst>
              <a:ext uri="{FF2B5EF4-FFF2-40B4-BE49-F238E27FC236}">
                <a16:creationId xmlns:a16="http://schemas.microsoft.com/office/drawing/2014/main" id="{4F44CF75-EE68-EBDD-9505-8C5A226D6A48}"/>
              </a:ext>
            </a:extLst>
          </p:cNvPr>
          <p:cNvGraphicFramePr>
            <a:graphicFrameLocks noChangeAspect="1"/>
          </p:cNvGraphicFramePr>
          <p:nvPr>
            <p:extLst>
              <p:ext uri="{D42A27DB-BD31-4B8C-83A1-F6EECF244321}">
                <p14:modId xmlns:p14="http://schemas.microsoft.com/office/powerpoint/2010/main" val="3380233509"/>
              </p:ext>
            </p:extLst>
          </p:nvPr>
        </p:nvGraphicFramePr>
        <p:xfrm>
          <a:off x="5455546" y="3964375"/>
          <a:ext cx="2060067" cy="1577198"/>
        </p:xfrm>
        <a:graphic>
          <a:graphicData uri="http://schemas.openxmlformats.org/presentationml/2006/ole">
            <mc:AlternateContent xmlns:mc="http://schemas.openxmlformats.org/markup-compatibility/2006">
              <mc:Choice xmlns:v="urn:schemas-microsoft-com:vml" Requires="v">
                <p:oleObj name="Document" showAsIcon="1" r:id="rId6" imgW="914400" imgH="792360" progId="Word.Document.8">
                  <p:embed/>
                </p:oleObj>
              </mc:Choice>
              <mc:Fallback>
                <p:oleObj name="Document" showAsIcon="1" r:id="rId6" imgW="914400" imgH="792360" progId="Word.Document.8">
                  <p:embed/>
                  <p:pic>
                    <p:nvPicPr>
                      <p:cNvPr id="0" name=""/>
                      <p:cNvPicPr/>
                      <p:nvPr/>
                    </p:nvPicPr>
                    <p:blipFill>
                      <a:blip r:embed="rId7"/>
                      <a:stretch>
                        <a:fillRect/>
                      </a:stretch>
                    </p:blipFill>
                    <p:spPr>
                      <a:xfrm>
                        <a:off x="5455546" y="3964375"/>
                        <a:ext cx="2060067" cy="1577198"/>
                      </a:xfrm>
                      <a:prstGeom prst="rect">
                        <a:avLst/>
                      </a:prstGeom>
                    </p:spPr>
                  </p:pic>
                </p:oleObj>
              </mc:Fallback>
            </mc:AlternateContent>
          </a:graphicData>
        </a:graphic>
      </p:graphicFrame>
    </p:spTree>
    <p:extLst>
      <p:ext uri="{BB962C8B-B14F-4D97-AF65-F5344CB8AC3E}">
        <p14:creationId xmlns:p14="http://schemas.microsoft.com/office/powerpoint/2010/main" val="3520169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ooden blocks with letters on them">
            <a:extLst>
              <a:ext uri="{FF2B5EF4-FFF2-40B4-BE49-F238E27FC236}">
                <a16:creationId xmlns:a16="http://schemas.microsoft.com/office/drawing/2014/main" id="{5EBC9500-7968-A71F-6346-1CDBD71B28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227892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2054</TotalTime>
  <Words>437</Words>
  <Application>Microsoft Office PowerPoint</Application>
  <PresentationFormat>Widescreen</PresentationFormat>
  <Paragraphs>68</Paragraphs>
  <Slides>9</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6" baseType="lpstr">
      <vt:lpstr>Arial</vt:lpstr>
      <vt:lpstr>Century Gothic</vt:lpstr>
      <vt:lpstr>Gill Sans MT</vt:lpstr>
      <vt:lpstr>Wingdings</vt:lpstr>
      <vt:lpstr>Wingdings 3</vt:lpstr>
      <vt:lpstr>Ion</vt:lpstr>
      <vt:lpstr>Microsoft Word 97 - 2003 Document</vt:lpstr>
      <vt:lpstr>Crop Recommendation</vt:lpstr>
      <vt:lpstr>What is Precision Agriculture?</vt:lpstr>
      <vt:lpstr>Objectives</vt:lpstr>
      <vt:lpstr>Data Exploration</vt:lpstr>
      <vt:lpstr>Models</vt:lpstr>
      <vt:lpstr>Results</vt:lpstr>
      <vt:lpstr>The Future</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Crop Recommendation</dc:title>
  <dc:creator>Ankita Gondkar</dc:creator>
  <cp:lastModifiedBy>Ankita Gondkar</cp:lastModifiedBy>
  <cp:revision>40</cp:revision>
  <dcterms:created xsi:type="dcterms:W3CDTF">2023-07-31T20:13:07Z</dcterms:created>
  <dcterms:modified xsi:type="dcterms:W3CDTF">2023-08-04T01:31:42Z</dcterms:modified>
</cp:coreProperties>
</file>

<file path=docProps/thumbnail.jpeg>
</file>